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67" r:id="rId2"/>
    <p:sldId id="2134960432" r:id="rId3"/>
    <p:sldId id="2134960426" r:id="rId4"/>
    <p:sldId id="2134960433" r:id="rId5"/>
    <p:sldId id="2134960409" r:id="rId6"/>
    <p:sldId id="2134960419" r:id="rId7"/>
    <p:sldId id="2134960420" r:id="rId8"/>
    <p:sldId id="2134960428" r:id="rId9"/>
    <p:sldId id="2134960423" r:id="rId10"/>
    <p:sldId id="2134960435" r:id="rId11"/>
    <p:sldId id="2134960436" r:id="rId12"/>
    <p:sldId id="2134960438" r:id="rId13"/>
    <p:sldId id="2134960439" r:id="rId14"/>
    <p:sldId id="2134960437" r:id="rId15"/>
    <p:sldId id="2134960440" r:id="rId16"/>
    <p:sldId id="2134960441" r:id="rId17"/>
    <p:sldId id="2134960442" r:id="rId18"/>
    <p:sldId id="2134960425" r:id="rId19"/>
    <p:sldId id="2134960427" r:id="rId20"/>
    <p:sldId id="2134960443" r:id="rId21"/>
    <p:sldId id="213496044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4"/>
    <p:restoredTop sz="94694"/>
  </p:normalViewPr>
  <p:slideViewPr>
    <p:cSldViewPr snapToGrid="0" snapToObjects="1">
      <p:cViewPr>
        <p:scale>
          <a:sx n="172" d="100"/>
          <a:sy n="172" d="100"/>
        </p:scale>
        <p:origin x="31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Site Suitability Subgroup Members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8-E748-A0AC-A43B96A598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8-E748-A0AC-A43B96A598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508-E748-A0AC-A43B96A598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508-E748-A0AC-A43B96A5981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508-E748-A0AC-A43B96A5981A}"/>
              </c:ext>
            </c:extLst>
          </c:dPt>
          <c:dLbls>
            <c:delete val="1"/>
          </c:dLbls>
          <c:cat>
            <c:strRef>
              <c:f>[Book3]Sheet1!$C$5:$C$9</c:f>
              <c:strCache>
                <c:ptCount val="5"/>
                <c:pt idx="0">
                  <c:v>consultants</c:v>
                </c:pt>
                <c:pt idx="1">
                  <c:v>Turbine OEMs</c:v>
                </c:pt>
                <c:pt idx="2">
                  <c:v>Lidar OEMs</c:v>
                </c:pt>
                <c:pt idx="3">
                  <c:v>Owners/Developers</c:v>
                </c:pt>
                <c:pt idx="4">
                  <c:v>Research </c:v>
                </c:pt>
              </c:strCache>
            </c:strRef>
          </c:cat>
          <c:val>
            <c:numRef>
              <c:f>[Book3]Sheet1!$D$5:$D$9</c:f>
              <c:numCache>
                <c:formatCode>General</c:formatCode>
                <c:ptCount val="5"/>
                <c:pt idx="0">
                  <c:v>17</c:v>
                </c:pt>
                <c:pt idx="1">
                  <c:v>5</c:v>
                </c:pt>
                <c:pt idx="2">
                  <c:v>8</c:v>
                </c:pt>
                <c:pt idx="3">
                  <c:v>16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508-E748-A0AC-A43B96A5981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DA9CCD-D94B-423F-86A4-CBFEC782ADB6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A23781F-98FB-48AB-ACF2-9162B004979D}">
      <dgm:prSet phldrT="[Text]" custT="1"/>
      <dgm:spPr/>
      <dgm:t>
        <a:bodyPr/>
        <a:lstStyle/>
        <a:p>
          <a:r>
            <a:rPr lang="en-US" sz="2000" b="1" dirty="0"/>
            <a:t>Challenge</a:t>
          </a:r>
        </a:p>
      </dgm:t>
    </dgm:pt>
    <dgm:pt modelId="{AE3EA656-0E0B-4317-AA3D-2C42542AB274}" type="parTrans" cxnId="{2DC94022-93EA-4E3E-AEC5-CCC5FF79FE2A}">
      <dgm:prSet/>
      <dgm:spPr/>
      <dgm:t>
        <a:bodyPr/>
        <a:lstStyle/>
        <a:p>
          <a:endParaRPr lang="en-US" sz="1600"/>
        </a:p>
      </dgm:t>
    </dgm:pt>
    <dgm:pt modelId="{8D2D2284-938F-41D4-9FE7-9BBB5DDEE1A6}" type="sibTrans" cxnId="{2DC94022-93EA-4E3E-AEC5-CCC5FF79FE2A}">
      <dgm:prSet/>
      <dgm:spPr/>
      <dgm:t>
        <a:bodyPr/>
        <a:lstStyle/>
        <a:p>
          <a:endParaRPr lang="en-US" sz="1600"/>
        </a:p>
      </dgm:t>
    </dgm:pt>
    <dgm:pt modelId="{2DCD93A4-FBAD-4647-BBFA-217B6B2F5BB4}">
      <dgm:prSet phldrT="[Text]" custT="1"/>
      <dgm:spPr/>
      <dgm:t>
        <a:bodyPr/>
        <a:lstStyle/>
        <a:p>
          <a:r>
            <a:rPr lang="en-US" sz="2000" b="1" dirty="0"/>
            <a:t>Action</a:t>
          </a:r>
        </a:p>
      </dgm:t>
    </dgm:pt>
    <dgm:pt modelId="{3D16B864-44C3-458E-8F09-9129A843D562}" type="parTrans" cxnId="{682F22D5-0DB7-4DEE-BAC9-636FE0752718}">
      <dgm:prSet/>
      <dgm:spPr/>
      <dgm:t>
        <a:bodyPr/>
        <a:lstStyle/>
        <a:p>
          <a:endParaRPr lang="en-US" sz="1600"/>
        </a:p>
      </dgm:t>
    </dgm:pt>
    <dgm:pt modelId="{96C0A2C9-C6B7-46A3-8A4A-4819B6C774AC}" type="sibTrans" cxnId="{682F22D5-0DB7-4DEE-BAC9-636FE0752718}">
      <dgm:prSet/>
      <dgm:spPr/>
      <dgm:t>
        <a:bodyPr/>
        <a:lstStyle/>
        <a:p>
          <a:endParaRPr lang="en-US" sz="1600"/>
        </a:p>
      </dgm:t>
    </dgm:pt>
    <dgm:pt modelId="{17C63825-10E9-435D-844D-D167E3CF6D16}">
      <dgm:prSet phldrT="[Text]" custT="1"/>
      <dgm:spPr>
        <a:ln w="28575">
          <a:solidFill>
            <a:schemeClr val="accent3"/>
          </a:solidFill>
        </a:ln>
      </dgm:spPr>
      <dgm:t>
        <a:bodyPr/>
        <a:lstStyle/>
        <a:p>
          <a:endParaRPr lang="en-US" sz="3200" dirty="0"/>
        </a:p>
      </dgm:t>
    </dgm:pt>
    <dgm:pt modelId="{D0FC561F-938D-4E0C-BF78-840EE506C75B}" type="parTrans" cxnId="{43F00FBA-CC1F-4C32-8D53-500E764BB779}">
      <dgm:prSet/>
      <dgm:spPr/>
      <dgm:t>
        <a:bodyPr/>
        <a:lstStyle/>
        <a:p>
          <a:endParaRPr lang="en-US" sz="1600"/>
        </a:p>
      </dgm:t>
    </dgm:pt>
    <dgm:pt modelId="{4D21F6C5-85B6-49C4-827E-168207678705}" type="sibTrans" cxnId="{43F00FBA-CC1F-4C32-8D53-500E764BB779}">
      <dgm:prSet/>
      <dgm:spPr/>
      <dgm:t>
        <a:bodyPr/>
        <a:lstStyle/>
        <a:p>
          <a:endParaRPr lang="en-US" sz="1600"/>
        </a:p>
      </dgm:t>
    </dgm:pt>
    <dgm:pt modelId="{79C2779B-A6D7-498D-A2C8-44F1E08BDEA2}">
      <dgm:prSet phldrT="[Text]" custT="1"/>
      <dgm:spPr/>
      <dgm:t>
        <a:bodyPr/>
        <a:lstStyle/>
        <a:p>
          <a:r>
            <a:rPr lang="en-US" sz="2000" b="1" dirty="0"/>
            <a:t>Result</a:t>
          </a:r>
        </a:p>
      </dgm:t>
    </dgm:pt>
    <dgm:pt modelId="{55EED40A-3E80-49B8-8DA6-E0935397685D}" type="parTrans" cxnId="{1DDA7FB2-11C4-45C6-89B3-2D9283079ECF}">
      <dgm:prSet/>
      <dgm:spPr/>
      <dgm:t>
        <a:bodyPr/>
        <a:lstStyle/>
        <a:p>
          <a:endParaRPr lang="en-US" sz="1600"/>
        </a:p>
      </dgm:t>
    </dgm:pt>
    <dgm:pt modelId="{10E449C7-8FD1-44E9-8249-A7B95CC3D33D}" type="sibTrans" cxnId="{1DDA7FB2-11C4-45C6-89B3-2D9283079ECF}">
      <dgm:prSet/>
      <dgm:spPr/>
      <dgm:t>
        <a:bodyPr/>
        <a:lstStyle/>
        <a:p>
          <a:endParaRPr lang="en-US" sz="1600"/>
        </a:p>
      </dgm:t>
    </dgm:pt>
    <dgm:pt modelId="{AC9BEAA4-4E95-40BA-8D61-14A59584161C}">
      <dgm:prSet phldrT="[Text]" custT="1"/>
      <dgm:spPr>
        <a:ln w="28575">
          <a:solidFill>
            <a:schemeClr val="accent4"/>
          </a:solidFill>
        </a:ln>
      </dgm:spPr>
      <dgm:t>
        <a:bodyPr/>
        <a:lstStyle/>
        <a:p>
          <a:endParaRPr lang="en-US" sz="1800" dirty="0"/>
        </a:p>
      </dgm:t>
    </dgm:pt>
    <dgm:pt modelId="{F24F1D73-EFC3-4F12-9637-885E926A6FD0}" type="parTrans" cxnId="{51B65AD9-89D0-41D1-AC70-4945CE9A6110}">
      <dgm:prSet/>
      <dgm:spPr/>
      <dgm:t>
        <a:bodyPr/>
        <a:lstStyle/>
        <a:p>
          <a:endParaRPr lang="en-US" sz="1600"/>
        </a:p>
      </dgm:t>
    </dgm:pt>
    <dgm:pt modelId="{FAF3964A-96DF-49E7-9D05-D78C900B4138}" type="sibTrans" cxnId="{51B65AD9-89D0-41D1-AC70-4945CE9A6110}">
      <dgm:prSet/>
      <dgm:spPr/>
      <dgm:t>
        <a:bodyPr/>
        <a:lstStyle/>
        <a:p>
          <a:endParaRPr lang="en-US" sz="1600"/>
        </a:p>
      </dgm:t>
    </dgm:pt>
    <dgm:pt modelId="{A6D2042C-6720-4B0C-B37A-C22795FF7DA0}">
      <dgm:prSet phldrT="[Text]" custT="1"/>
      <dgm:spPr>
        <a:ln w="28575">
          <a:solidFill>
            <a:schemeClr val="accent2"/>
          </a:solidFill>
        </a:ln>
      </dgm:spPr>
      <dgm:t>
        <a:bodyPr/>
        <a:lstStyle/>
        <a:p>
          <a:endParaRPr lang="en-US" sz="3200" dirty="0"/>
        </a:p>
      </dgm:t>
    </dgm:pt>
    <dgm:pt modelId="{086F115B-6D11-4C5B-AA16-59B1F1C293CE}" type="parTrans" cxnId="{F13B65EE-BE62-4407-A61A-2DC90AEE4DDA}">
      <dgm:prSet/>
      <dgm:spPr/>
      <dgm:t>
        <a:bodyPr/>
        <a:lstStyle/>
        <a:p>
          <a:endParaRPr lang="en-US"/>
        </a:p>
      </dgm:t>
    </dgm:pt>
    <dgm:pt modelId="{38EB90FB-0876-4FC3-B1D1-097400D6BE47}" type="sibTrans" cxnId="{F13B65EE-BE62-4407-A61A-2DC90AEE4DDA}">
      <dgm:prSet/>
      <dgm:spPr/>
      <dgm:t>
        <a:bodyPr/>
        <a:lstStyle/>
        <a:p>
          <a:endParaRPr lang="en-US"/>
        </a:p>
      </dgm:t>
    </dgm:pt>
    <dgm:pt modelId="{0BA6F9C6-DD37-4C9D-9D8D-FAF1620EFFCD}" type="pres">
      <dgm:prSet presAssocID="{86DA9CCD-D94B-423F-86A4-CBFEC782ADB6}" presName="linearFlow" presStyleCnt="0">
        <dgm:presLayoutVars>
          <dgm:dir/>
          <dgm:animLvl val="lvl"/>
          <dgm:resizeHandles val="exact"/>
        </dgm:presLayoutVars>
      </dgm:prSet>
      <dgm:spPr/>
    </dgm:pt>
    <dgm:pt modelId="{8B599926-3C12-4CD1-B649-4262B5137868}" type="pres">
      <dgm:prSet presAssocID="{5A23781F-98FB-48AB-ACF2-9162B004979D}" presName="composite" presStyleCnt="0"/>
      <dgm:spPr/>
    </dgm:pt>
    <dgm:pt modelId="{B7B3C43E-46F2-452B-BBEB-F479A27E2E36}" type="pres">
      <dgm:prSet presAssocID="{5A23781F-98FB-48AB-ACF2-9162B004979D}" presName="parentText" presStyleLbl="alignNode1" presStyleIdx="0" presStyleCnt="3" custLinFactNeighborY="11373">
        <dgm:presLayoutVars>
          <dgm:chMax val="1"/>
          <dgm:bulletEnabled val="1"/>
        </dgm:presLayoutVars>
      </dgm:prSet>
      <dgm:spPr/>
    </dgm:pt>
    <dgm:pt modelId="{AE716295-F63B-4B09-99A1-163A1C30FE1B}" type="pres">
      <dgm:prSet presAssocID="{5A23781F-98FB-48AB-ACF2-9162B004979D}" presName="descendantText" presStyleLbl="alignAcc1" presStyleIdx="0" presStyleCnt="3" custScaleX="99975" custScaleY="98734" custLinFactNeighborY="17348">
        <dgm:presLayoutVars>
          <dgm:bulletEnabled val="1"/>
        </dgm:presLayoutVars>
      </dgm:prSet>
      <dgm:spPr/>
    </dgm:pt>
    <dgm:pt modelId="{ED7659B9-9E53-485E-B8EF-28E09B595096}" type="pres">
      <dgm:prSet presAssocID="{8D2D2284-938F-41D4-9FE7-9BBB5DDEE1A6}" presName="sp" presStyleCnt="0"/>
      <dgm:spPr/>
    </dgm:pt>
    <dgm:pt modelId="{2AF47856-C02C-4093-9FA0-D2282F0F2BDF}" type="pres">
      <dgm:prSet presAssocID="{2DCD93A4-FBAD-4647-BBFA-217B6B2F5BB4}" presName="composite" presStyleCnt="0"/>
      <dgm:spPr/>
    </dgm:pt>
    <dgm:pt modelId="{50A50679-CA6B-4BF2-A921-117962FCF453}" type="pres">
      <dgm:prSet presAssocID="{2DCD93A4-FBAD-4647-BBFA-217B6B2F5BB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F42EB27-815C-40DB-A0C0-20911F088A0A}" type="pres">
      <dgm:prSet presAssocID="{2DCD93A4-FBAD-4647-BBFA-217B6B2F5BB4}" presName="descendantText" presStyleLbl="alignAcc1" presStyleIdx="1" presStyleCnt="3" custScaleX="99734" custScaleY="97904" custLinFactNeighborY="-485">
        <dgm:presLayoutVars>
          <dgm:bulletEnabled val="1"/>
        </dgm:presLayoutVars>
      </dgm:prSet>
      <dgm:spPr/>
    </dgm:pt>
    <dgm:pt modelId="{788F8583-5603-492D-A1C2-3993586C6F72}" type="pres">
      <dgm:prSet presAssocID="{96C0A2C9-C6B7-46A3-8A4A-4819B6C774AC}" presName="sp" presStyleCnt="0"/>
      <dgm:spPr/>
    </dgm:pt>
    <dgm:pt modelId="{A1EEA51F-FF12-4883-A577-9224EBDC5286}" type="pres">
      <dgm:prSet presAssocID="{79C2779B-A6D7-498D-A2C8-44F1E08BDEA2}" presName="composite" presStyleCnt="0"/>
      <dgm:spPr/>
    </dgm:pt>
    <dgm:pt modelId="{ECF6F9FD-1161-4109-AA03-0D94B473CBF0}" type="pres">
      <dgm:prSet presAssocID="{79C2779B-A6D7-498D-A2C8-44F1E08BDEA2}" presName="parentText" presStyleLbl="alignNode1" presStyleIdx="2" presStyleCnt="3" custScaleY="98138" custLinFactNeighborX="-1800" custLinFactNeighborY="-39464">
        <dgm:presLayoutVars>
          <dgm:chMax val="1"/>
          <dgm:bulletEnabled val="1"/>
        </dgm:presLayoutVars>
      </dgm:prSet>
      <dgm:spPr/>
    </dgm:pt>
    <dgm:pt modelId="{57252972-8ECB-4378-A1FF-0A17B065D79B}" type="pres">
      <dgm:prSet presAssocID="{79C2779B-A6D7-498D-A2C8-44F1E08BDEA2}" presName="descendantText" presStyleLbl="alignAcc1" presStyleIdx="2" presStyleCnt="3" custScaleY="184695" custLinFactNeighborY="-17874">
        <dgm:presLayoutVars>
          <dgm:bulletEnabled val="1"/>
        </dgm:presLayoutVars>
      </dgm:prSet>
      <dgm:spPr/>
    </dgm:pt>
  </dgm:ptLst>
  <dgm:cxnLst>
    <dgm:cxn modelId="{003DFB08-D9E3-4CD1-BEFA-E66D6E2D46E6}" type="presOf" srcId="{5A23781F-98FB-48AB-ACF2-9162B004979D}" destId="{B7B3C43E-46F2-452B-BBEB-F479A27E2E36}" srcOrd="0" destOrd="0" presId="urn:microsoft.com/office/officeart/2005/8/layout/chevron2"/>
    <dgm:cxn modelId="{2DC94022-93EA-4E3E-AEC5-CCC5FF79FE2A}" srcId="{86DA9CCD-D94B-423F-86A4-CBFEC782ADB6}" destId="{5A23781F-98FB-48AB-ACF2-9162B004979D}" srcOrd="0" destOrd="0" parTransId="{AE3EA656-0E0B-4317-AA3D-2C42542AB274}" sibTransId="{8D2D2284-938F-41D4-9FE7-9BBB5DDEE1A6}"/>
    <dgm:cxn modelId="{72871B7C-5906-42FD-83B5-8961BB23534A}" type="presOf" srcId="{17C63825-10E9-435D-844D-D167E3CF6D16}" destId="{AF42EB27-815C-40DB-A0C0-20911F088A0A}" srcOrd="0" destOrd="0" presId="urn:microsoft.com/office/officeart/2005/8/layout/chevron2"/>
    <dgm:cxn modelId="{3B162696-932D-4C22-942E-D945E7B44E8A}" type="presOf" srcId="{86DA9CCD-D94B-423F-86A4-CBFEC782ADB6}" destId="{0BA6F9C6-DD37-4C9D-9D8D-FAF1620EFFCD}" srcOrd="0" destOrd="0" presId="urn:microsoft.com/office/officeart/2005/8/layout/chevron2"/>
    <dgm:cxn modelId="{33B3C79D-4250-4654-85AB-8844B19FD9BC}" type="presOf" srcId="{A6D2042C-6720-4B0C-B37A-C22795FF7DA0}" destId="{AE716295-F63B-4B09-99A1-163A1C30FE1B}" srcOrd="0" destOrd="0" presId="urn:microsoft.com/office/officeart/2005/8/layout/chevron2"/>
    <dgm:cxn modelId="{F4EAE3A9-518F-4C31-BCD5-F689571D2C84}" type="presOf" srcId="{79C2779B-A6D7-498D-A2C8-44F1E08BDEA2}" destId="{ECF6F9FD-1161-4109-AA03-0D94B473CBF0}" srcOrd="0" destOrd="0" presId="urn:microsoft.com/office/officeart/2005/8/layout/chevron2"/>
    <dgm:cxn modelId="{6ABE47B0-BE21-470D-AE10-12B7C095F894}" type="presOf" srcId="{AC9BEAA4-4E95-40BA-8D61-14A59584161C}" destId="{57252972-8ECB-4378-A1FF-0A17B065D79B}" srcOrd="0" destOrd="0" presId="urn:microsoft.com/office/officeart/2005/8/layout/chevron2"/>
    <dgm:cxn modelId="{1DDA7FB2-11C4-45C6-89B3-2D9283079ECF}" srcId="{86DA9CCD-D94B-423F-86A4-CBFEC782ADB6}" destId="{79C2779B-A6D7-498D-A2C8-44F1E08BDEA2}" srcOrd="2" destOrd="0" parTransId="{55EED40A-3E80-49B8-8DA6-E0935397685D}" sibTransId="{10E449C7-8FD1-44E9-8249-A7B95CC3D33D}"/>
    <dgm:cxn modelId="{43F00FBA-CC1F-4C32-8D53-500E764BB779}" srcId="{2DCD93A4-FBAD-4647-BBFA-217B6B2F5BB4}" destId="{17C63825-10E9-435D-844D-D167E3CF6D16}" srcOrd="0" destOrd="0" parTransId="{D0FC561F-938D-4E0C-BF78-840EE506C75B}" sibTransId="{4D21F6C5-85B6-49C4-827E-168207678705}"/>
    <dgm:cxn modelId="{682F22D5-0DB7-4DEE-BAC9-636FE0752718}" srcId="{86DA9CCD-D94B-423F-86A4-CBFEC782ADB6}" destId="{2DCD93A4-FBAD-4647-BBFA-217B6B2F5BB4}" srcOrd="1" destOrd="0" parTransId="{3D16B864-44C3-458E-8F09-9129A843D562}" sibTransId="{96C0A2C9-C6B7-46A3-8A4A-4819B6C774AC}"/>
    <dgm:cxn modelId="{51B65AD9-89D0-41D1-AC70-4945CE9A6110}" srcId="{79C2779B-A6D7-498D-A2C8-44F1E08BDEA2}" destId="{AC9BEAA4-4E95-40BA-8D61-14A59584161C}" srcOrd="0" destOrd="0" parTransId="{F24F1D73-EFC3-4F12-9637-885E926A6FD0}" sibTransId="{FAF3964A-96DF-49E7-9D05-D78C900B4138}"/>
    <dgm:cxn modelId="{132DB0E6-E288-420D-BB6D-D2F7466D8346}" type="presOf" srcId="{2DCD93A4-FBAD-4647-BBFA-217B6B2F5BB4}" destId="{50A50679-CA6B-4BF2-A921-117962FCF453}" srcOrd="0" destOrd="0" presId="urn:microsoft.com/office/officeart/2005/8/layout/chevron2"/>
    <dgm:cxn modelId="{F13B65EE-BE62-4407-A61A-2DC90AEE4DDA}" srcId="{5A23781F-98FB-48AB-ACF2-9162B004979D}" destId="{A6D2042C-6720-4B0C-B37A-C22795FF7DA0}" srcOrd="0" destOrd="0" parTransId="{086F115B-6D11-4C5B-AA16-59B1F1C293CE}" sibTransId="{38EB90FB-0876-4FC3-B1D1-097400D6BE47}"/>
    <dgm:cxn modelId="{FC8AE7C2-71DE-4BD3-B54E-F38820086426}" type="presParOf" srcId="{0BA6F9C6-DD37-4C9D-9D8D-FAF1620EFFCD}" destId="{8B599926-3C12-4CD1-B649-4262B5137868}" srcOrd="0" destOrd="0" presId="urn:microsoft.com/office/officeart/2005/8/layout/chevron2"/>
    <dgm:cxn modelId="{5982EA50-18C4-4FA4-A8F6-07E8B94300E1}" type="presParOf" srcId="{8B599926-3C12-4CD1-B649-4262B5137868}" destId="{B7B3C43E-46F2-452B-BBEB-F479A27E2E36}" srcOrd="0" destOrd="0" presId="urn:microsoft.com/office/officeart/2005/8/layout/chevron2"/>
    <dgm:cxn modelId="{B0D3580C-6F74-4A28-AE76-2651543C57F7}" type="presParOf" srcId="{8B599926-3C12-4CD1-B649-4262B5137868}" destId="{AE716295-F63B-4B09-99A1-163A1C30FE1B}" srcOrd="1" destOrd="0" presId="urn:microsoft.com/office/officeart/2005/8/layout/chevron2"/>
    <dgm:cxn modelId="{59780E14-FFE0-4E46-ACFC-37C51343996F}" type="presParOf" srcId="{0BA6F9C6-DD37-4C9D-9D8D-FAF1620EFFCD}" destId="{ED7659B9-9E53-485E-B8EF-28E09B595096}" srcOrd="1" destOrd="0" presId="urn:microsoft.com/office/officeart/2005/8/layout/chevron2"/>
    <dgm:cxn modelId="{FD98E6B1-42A6-499A-B34B-93B3EF7CAA2E}" type="presParOf" srcId="{0BA6F9C6-DD37-4C9D-9D8D-FAF1620EFFCD}" destId="{2AF47856-C02C-4093-9FA0-D2282F0F2BDF}" srcOrd="2" destOrd="0" presId="urn:microsoft.com/office/officeart/2005/8/layout/chevron2"/>
    <dgm:cxn modelId="{85758298-7967-4691-9552-76D002A7C2E2}" type="presParOf" srcId="{2AF47856-C02C-4093-9FA0-D2282F0F2BDF}" destId="{50A50679-CA6B-4BF2-A921-117962FCF453}" srcOrd="0" destOrd="0" presId="urn:microsoft.com/office/officeart/2005/8/layout/chevron2"/>
    <dgm:cxn modelId="{6378908C-FB61-4516-A671-1AFC34A8DCAE}" type="presParOf" srcId="{2AF47856-C02C-4093-9FA0-D2282F0F2BDF}" destId="{AF42EB27-815C-40DB-A0C0-20911F088A0A}" srcOrd="1" destOrd="0" presId="urn:microsoft.com/office/officeart/2005/8/layout/chevron2"/>
    <dgm:cxn modelId="{AC13C74D-BBAB-4705-BE0D-8E330A43FC68}" type="presParOf" srcId="{0BA6F9C6-DD37-4C9D-9D8D-FAF1620EFFCD}" destId="{788F8583-5603-492D-A1C2-3993586C6F72}" srcOrd="3" destOrd="0" presId="urn:microsoft.com/office/officeart/2005/8/layout/chevron2"/>
    <dgm:cxn modelId="{99F0472E-BDE0-45E9-8A17-5D7AE7D86B84}" type="presParOf" srcId="{0BA6F9C6-DD37-4C9D-9D8D-FAF1620EFFCD}" destId="{A1EEA51F-FF12-4883-A577-9224EBDC5286}" srcOrd="4" destOrd="0" presId="urn:microsoft.com/office/officeart/2005/8/layout/chevron2"/>
    <dgm:cxn modelId="{777A9239-AA3E-4F4E-A8C7-F43CC7E312DA}" type="presParOf" srcId="{A1EEA51F-FF12-4883-A577-9224EBDC5286}" destId="{ECF6F9FD-1161-4109-AA03-0D94B473CBF0}" srcOrd="0" destOrd="0" presId="urn:microsoft.com/office/officeart/2005/8/layout/chevron2"/>
    <dgm:cxn modelId="{B568C410-EF53-4BBE-A4AE-77ECA87EC45E}" type="presParOf" srcId="{A1EEA51F-FF12-4883-A577-9224EBDC5286}" destId="{57252972-8ECB-4378-A1FF-0A17B065D7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3C43E-46F2-452B-BBEB-F479A27E2E36}">
      <dsp:nvSpPr>
        <dsp:cNvPr id="0" name=""/>
        <dsp:cNvSpPr/>
      </dsp:nvSpPr>
      <dsp:spPr>
        <a:xfrm rot="5400000">
          <a:off x="-264715" y="475608"/>
          <a:ext cx="1764770" cy="12353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Challenge</a:t>
          </a:r>
        </a:p>
      </dsp:txBody>
      <dsp:txXfrm rot="-5400000">
        <a:off x="1" y="828563"/>
        <a:ext cx="1235339" cy="529431"/>
      </dsp:txXfrm>
    </dsp:sp>
    <dsp:sp modelId="{AE716295-F63B-4B09-99A1-163A1C30FE1B}">
      <dsp:nvSpPr>
        <dsp:cNvPr id="0" name=""/>
        <dsp:cNvSpPr/>
      </dsp:nvSpPr>
      <dsp:spPr>
        <a:xfrm rot="5400000">
          <a:off x="5156780" y="-3703873"/>
          <a:ext cx="1132578" cy="8973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 rot="-5400000">
        <a:off x="1236461" y="271734"/>
        <a:ext cx="8917928" cy="1022002"/>
      </dsp:txXfrm>
    </dsp:sp>
    <dsp:sp modelId="{50A50679-CA6B-4BF2-A921-117962FCF453}">
      <dsp:nvSpPr>
        <dsp:cNvPr id="0" name=""/>
        <dsp:cNvSpPr/>
      </dsp:nvSpPr>
      <dsp:spPr>
        <a:xfrm rot="5400000">
          <a:off x="-264715" y="1865209"/>
          <a:ext cx="1764770" cy="123533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Action</a:t>
          </a:r>
        </a:p>
      </dsp:txBody>
      <dsp:txXfrm rot="-5400000">
        <a:off x="1" y="2218164"/>
        <a:ext cx="1235339" cy="529431"/>
      </dsp:txXfrm>
    </dsp:sp>
    <dsp:sp modelId="{AF42EB27-815C-40DB-A0C0-20911F088A0A}">
      <dsp:nvSpPr>
        <dsp:cNvPr id="0" name=""/>
        <dsp:cNvSpPr/>
      </dsp:nvSpPr>
      <dsp:spPr>
        <a:xfrm rot="5400000">
          <a:off x="5161540" y="-2307311"/>
          <a:ext cx="1123057" cy="89515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 rot="-5400000">
        <a:off x="1247277" y="1661775"/>
        <a:ext cx="8896762" cy="1013411"/>
      </dsp:txXfrm>
    </dsp:sp>
    <dsp:sp modelId="{ECF6F9FD-1161-4109-AA03-0D94B473CBF0}">
      <dsp:nvSpPr>
        <dsp:cNvPr id="0" name=""/>
        <dsp:cNvSpPr/>
      </dsp:nvSpPr>
      <dsp:spPr>
        <a:xfrm rot="5400000">
          <a:off x="-248285" y="3228407"/>
          <a:ext cx="1731910" cy="123533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Result</a:t>
          </a:r>
        </a:p>
      </dsp:txBody>
      <dsp:txXfrm rot="-5400000">
        <a:off x="1" y="3597792"/>
        <a:ext cx="1235339" cy="496571"/>
      </dsp:txXfrm>
    </dsp:sp>
    <dsp:sp modelId="{57252972-8ECB-4378-A1FF-0A17B065D79B}">
      <dsp:nvSpPr>
        <dsp:cNvPr id="0" name=""/>
        <dsp:cNvSpPr/>
      </dsp:nvSpPr>
      <dsp:spPr>
        <a:xfrm rot="5400000">
          <a:off x="4663750" y="-442641"/>
          <a:ext cx="2118638" cy="8975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 rot="-5400000">
        <a:off x="1235340" y="3089192"/>
        <a:ext cx="8872037" cy="1911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B5FF5-64D5-D04F-9B15-E4836D208283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23013-6D11-F348-9BC1-19C6F9B3D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8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36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3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88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0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39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54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2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016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0000"/>
                </a:solidFill>
              </a:rPr>
              <a:t>CFARS will not declare acceptable bias threshold for proprietary load models</a:t>
            </a:r>
          </a:p>
          <a:p>
            <a:endParaRPr lang="en-US" dirty="0"/>
          </a:p>
          <a:p>
            <a:r>
              <a:rPr lang="en-US" dirty="0"/>
              <a:t>Clarity we are empowering more knowledge about industry standard practices  - not creating new science</a:t>
            </a:r>
          </a:p>
          <a:p>
            <a:r>
              <a:rPr lang="en-US" dirty="0"/>
              <a:t>More focus on what in TACT in WP</a:t>
            </a:r>
          </a:p>
          <a:p>
            <a:r>
              <a:rPr lang="en-US" dirty="0"/>
              <a:t>More explanation on why we did benchmark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39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9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5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66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58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6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67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1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444F9-EA5D-4FC4-8A4F-BC87613706F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2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FFA7-17FC-7B4F-BA80-A100777C1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663465-218D-4D4C-A239-F00F4BECA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781B6-7FA0-E745-8D38-20CB258E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22CA-2C62-1A45-83EF-BE86A641CC12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47AD4-6FC8-CD40-8CEA-754F2CDD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7A3F1-6FCE-C643-80A7-BDC34DA3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4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3070-A1E0-A64D-B4E7-AC583BC8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B363D-EAFC-AF4B-948F-F95F19BE9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C8DF7-7AC9-034D-9E45-1F09E637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F6C1-8E05-804C-93E1-E3BCF0B0A9EB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C6BD0-0A76-E146-B90C-BD1EE1CB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613AA-A62A-2948-B6EC-347C2CB2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2D938-EE1B-1245-A739-4A9A1D206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7169E-4FD5-9F4C-9D7C-BF73310D1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80250-27E5-FF40-8488-F970EBA02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27FA-25F2-144A-8083-9DEF0A4BAF33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46CF-095A-5B4A-AF03-C12A3A824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53A8-305D-AF44-A0DC-4D704C25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62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orange (confidential n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6D1926-E37F-4EF8-80DA-FA4AE876C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BC18B2-A7D4-44C5-A617-C4B1B2D61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18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A0CFB-30C6-48C8-AF4E-DDCCA2084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131" y="1031210"/>
            <a:ext cx="6530236" cy="4442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D0D5F476-3D76-4FE7-A163-09E7F1186C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16" y="0"/>
            <a:ext cx="2333683" cy="13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62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659D-566C-6344-8B8F-CC81AE5B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74592-7BFD-034B-BA8E-56F75A635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B40F3-ABA5-8A46-81A7-E6DBFE9F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1BE5-B8B4-DB44-95B7-C37B5202F802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81FA3-C417-6643-BE6B-2B6FDE64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D31DF-06C3-9544-B9B5-29C02C9E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4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6C13-03DB-1A4A-8C99-4726631A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C654-AE12-1741-B2AA-A8571607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3D1A0-963E-9443-B8ED-A216C48C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1125-0811-4448-8196-5BC22301FD28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CB01-F668-7843-B670-C71E9AA4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B6A51-B7BD-4C44-9182-CC160D48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5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94587-372A-7F41-ADBB-E57FE92A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24AE8-55CA-B943-887E-56142EBDA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27EE2-18CA-304F-BA78-0E22BCEDE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52C13-E7C8-D347-B626-3ED8F241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A610-C0AE-6A4C-A26A-7AA080B40568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066AD-EEAF-ED47-9649-C54A6E78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4B3B9-A3B6-ED4E-838F-C461413E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9929-2BCB-BE46-86C9-38B128F4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93564-1739-3146-ACC6-D0135A438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B9320-B8C7-5E41-A8F8-E7E676BBA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4C84AA-C45B-0148-8902-5AA0AB17B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75FDB-C1A8-DA4C-B0C8-166AEC723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232B2D-5D85-F64C-A504-29F97440B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F8D6-8EFC-D946-BBE9-03141C058469}" type="datetime1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B5883-9A7C-7B45-8932-1949AD6A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51FBD-07F1-3140-A10B-0F6F828C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F4AE-8DDC-5747-90C5-0C1C7045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9A907-77F1-FE45-BFFF-E20A8798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B652-E2F8-4241-B2F9-99D10CE24AD9}" type="datetime1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33955-53CF-504B-9FF0-D157492A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DE8BD-BBB8-EF4E-9515-4261044D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9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C1072-4E65-2E44-8268-5F390421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8728-49D0-AE40-B7C1-FB76C6EC390C}" type="datetime1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387AD-ACAF-0D45-89AB-57BF0D11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423E2-B0D0-F646-8508-A230CE69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0488-87B0-F548-8713-450FFE2E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9FCEE-F84F-8345-9664-FF66CEE83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4ABCB-1CD6-D048-95E2-C834495A8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98E70-7314-3143-A1F3-CB7DA414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A7A-DDE0-6E4C-AAC7-3A48C61517E4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E4E0B-BCB2-5E41-9B0C-CE6BBD55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62FFF-9B0D-3B4E-94D9-17744A48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0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9BB2-9CB5-AB4A-85B9-60940396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4DD37-2DE0-8C48-83B6-AEE35BE57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E29C4-61FA-E446-A399-DE8EBFC10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92B2D-B114-CB4F-B961-B492F8D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2482D-436B-3C43-853F-F45D5B64E8E7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DA666-AC4E-3E4A-A998-A9BB145F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05CE0-D21E-D54F-918C-61B8DE87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4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CD388E-3546-1547-8126-E9A4A6D4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BA740-97C4-FD4C-86F9-5986A634A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6E90-69FB-0540-88BC-BBAAAB791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A3E9C-3078-3E4F-B2DE-BF2A4BDA97B9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42DD2-B000-8E41-845F-F8F0863B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E31C8-4533-7448-A36F-80D98A1A7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06C73-46DD-8845-83E1-7F1D6BA0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microsoft.com/office/2007/relationships/hdphoto" Target="../media/hdphoto8.wdp"/><Relationship Id="rId5" Type="http://schemas.openxmlformats.org/officeDocument/2006/relationships/image" Target="../media/image26.png"/><Relationship Id="rId10" Type="http://schemas.openxmlformats.org/officeDocument/2006/relationships/image" Target="../media/image13.png"/><Relationship Id="rId4" Type="http://schemas.openxmlformats.org/officeDocument/2006/relationships/image" Target="../media/image25.jpe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27.png"/><Relationship Id="rId9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e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2F5F-55CE-314D-A14C-17DE8AFEB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408" y="405262"/>
            <a:ext cx="10651184" cy="2387600"/>
          </a:xfrm>
        </p:spPr>
        <p:txBody>
          <a:bodyPr>
            <a:normAutofit/>
          </a:bodyPr>
          <a:lstStyle/>
          <a:p>
            <a:r>
              <a:rPr lang="en-US" sz="6700" b="1" dirty="0"/>
              <a:t>Site Suitability Subgroup: </a:t>
            </a:r>
            <a:r>
              <a:rPr lang="en-US" sz="4900" b="1" dirty="0"/>
              <a:t>Accelerating Data-Driven Guidance </a:t>
            </a:r>
            <a:br>
              <a:rPr lang="en-US" sz="4900" b="1" dirty="0"/>
            </a:br>
            <a:r>
              <a:rPr lang="en-US" sz="4900" b="1" dirty="0"/>
              <a:t>for RSD TI Corrections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62060-FA25-FB47-B43C-66DD61AFF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3572" y="3414677"/>
            <a:ext cx="5686738" cy="3346417"/>
          </a:xfrm>
        </p:spPr>
        <p:txBody>
          <a:bodyPr>
            <a:normAutofit fontScale="92500" lnSpcReduction="10000"/>
          </a:bodyPr>
          <a:lstStyle/>
          <a:p>
            <a:r>
              <a:rPr lang="en-US" sz="3800" dirty="0"/>
              <a:t>CFARS General Meeting</a:t>
            </a:r>
          </a:p>
          <a:p>
            <a:r>
              <a:rPr lang="en-US" sz="3800" dirty="0"/>
              <a:t>April 13-15, 2021</a:t>
            </a:r>
          </a:p>
          <a:p>
            <a:endParaRPr lang="en-US" sz="2900" dirty="0"/>
          </a:p>
          <a:p>
            <a:r>
              <a:rPr lang="en-US" sz="2900" dirty="0"/>
              <a:t>Alexandra E. Arntsen, NRG Systems</a:t>
            </a:r>
          </a:p>
          <a:p>
            <a:r>
              <a:rPr lang="en-US" sz="1700" dirty="0" err="1"/>
              <a:t>aea@nrgsystems.com</a:t>
            </a:r>
            <a:endParaRPr lang="en-US" sz="1700" dirty="0"/>
          </a:p>
          <a:p>
            <a:r>
              <a:rPr lang="en-US" sz="2900" dirty="0"/>
              <a:t>Alexandra St. </a:t>
            </a:r>
            <a:r>
              <a:rPr lang="en-US" sz="2900" dirty="0" err="1"/>
              <a:t>Pé</a:t>
            </a:r>
            <a:r>
              <a:rPr lang="en-US" sz="2900" dirty="0"/>
              <a:t>, RWE</a:t>
            </a:r>
          </a:p>
          <a:p>
            <a:r>
              <a:rPr lang="en-US" sz="1700" dirty="0" err="1"/>
              <a:t>alexandra.st.pe@rwe.com</a:t>
            </a:r>
            <a:endParaRPr lang="en-US" sz="17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42C16F-8F7F-E34B-87A0-4A43B88F9819}"/>
              </a:ext>
            </a:extLst>
          </p:cNvPr>
          <p:cNvSpPr/>
          <p:nvPr/>
        </p:nvSpPr>
        <p:spPr>
          <a:xfrm>
            <a:off x="0" y="2940246"/>
            <a:ext cx="12192000" cy="165183"/>
          </a:xfrm>
          <a:prstGeom prst="rect">
            <a:avLst/>
          </a:prstGeom>
          <a:solidFill>
            <a:srgbClr val="F37421"/>
          </a:solidFill>
          <a:ln>
            <a:solidFill>
              <a:srgbClr val="F37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704A574-7EBB-FE49-85AE-7D95EFBC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84" y="3308418"/>
            <a:ext cx="5595316" cy="33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7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comparison metrics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 of Adjustment methods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FB1C4B42-CB7B-FF46-BA36-CA6BC00F7F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44" y="1720532"/>
            <a:ext cx="769126" cy="769126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F84109-CF38-EA48-B144-AED4848F7507}"/>
              </a:ext>
            </a:extLst>
          </p:cNvPr>
          <p:cNvSpPr/>
          <p:nvPr/>
        </p:nvSpPr>
        <p:spPr>
          <a:xfrm>
            <a:off x="5976066" y="1783819"/>
            <a:ext cx="679481" cy="6425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2D693-ADCF-E549-9CE7-304F7A3759C6}"/>
              </a:ext>
            </a:extLst>
          </p:cNvPr>
          <p:cNvSpPr txBox="1"/>
          <p:nvPr/>
        </p:nvSpPr>
        <p:spPr>
          <a:xfrm>
            <a:off x="6745192" y="1908379"/>
            <a:ext cx="335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different adjustment variations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4F8BFF-0707-1849-B410-C21FBDA31F74}"/>
              </a:ext>
            </a:extLst>
          </p:cNvPr>
          <p:cNvSpPr txBox="1"/>
          <p:nvPr/>
        </p:nvSpPr>
        <p:spPr>
          <a:xfrm>
            <a:off x="6971047" y="2409177"/>
            <a:ext cx="3937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of complexity: 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Slope and offset adjustments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Machine Learning methods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Raw 1 Hz physical and spectral based corrections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F791B8-103C-3B4E-89BC-81F46254BC3F}"/>
              </a:ext>
            </a:extLst>
          </p:cNvPr>
          <p:cNvSpPr txBox="1"/>
          <p:nvPr/>
        </p:nvSpPr>
        <p:spPr>
          <a:xfrm>
            <a:off x="6971047" y="3981206"/>
            <a:ext cx="434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Aimed to address stand alone deployment as well as use with a collocated tower </a:t>
            </a:r>
          </a:p>
        </p:txBody>
      </p:sp>
    </p:spTree>
    <p:extLst>
      <p:ext uri="{BB962C8B-B14F-4D97-AF65-F5344CB8AC3E}">
        <p14:creationId xmlns:p14="http://schemas.microsoft.com/office/powerpoint/2010/main" val="1034931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comparison metrics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 of Adjustment methods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Testing/</a:t>
            </a:r>
          </a:p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incorporating sensitivities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B03E8-AD3D-4643-8B51-18AC9F61E85E}"/>
              </a:ext>
            </a:extLst>
          </p:cNvPr>
          <p:cNvGrpSpPr/>
          <p:nvPr/>
        </p:nvGrpSpPr>
        <p:grpSpPr>
          <a:xfrm>
            <a:off x="6072392" y="1402217"/>
            <a:ext cx="5013729" cy="4121121"/>
            <a:chOff x="6449711" y="1310408"/>
            <a:chExt cx="4047354" cy="3101724"/>
          </a:xfrm>
        </p:grpSpPr>
        <p:pic>
          <p:nvPicPr>
            <p:cNvPr id="21" name="Picture 2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91B350F-0BE0-054E-B60A-21576D3C8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218" r="9162"/>
            <a:stretch/>
          </p:blipFill>
          <p:spPr>
            <a:xfrm>
              <a:off x="6449711" y="1383522"/>
              <a:ext cx="3916260" cy="302861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AF63E9-6BF9-4B42-895C-AAC79A9FDEE4}"/>
                </a:ext>
              </a:extLst>
            </p:cNvPr>
            <p:cNvSpPr/>
            <p:nvPr/>
          </p:nvSpPr>
          <p:spPr>
            <a:xfrm>
              <a:off x="7821827" y="1310408"/>
              <a:ext cx="2675238" cy="4150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C747F56-4AB4-A647-986D-E9436D3E4971}"/>
              </a:ext>
            </a:extLst>
          </p:cNvPr>
          <p:cNvSpPr/>
          <p:nvPr/>
        </p:nvSpPr>
        <p:spPr>
          <a:xfrm>
            <a:off x="6041465" y="54077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F37421"/>
              </a:buClr>
              <a:buFont typeface="Arial" panose="020B0604020202020204" pitchFamily="34" charset="0"/>
              <a:buChar char="•"/>
            </a:pPr>
            <a:r>
              <a:rPr lang="en-US" dirty="0"/>
              <a:t>We observed preliminary evidence for a statistically discernable difference between TI observation bias when classifying by TKE  </a:t>
            </a:r>
          </a:p>
        </p:txBody>
      </p:sp>
    </p:spTree>
    <p:extLst>
      <p:ext uri="{BB962C8B-B14F-4D97-AF65-F5344CB8AC3E}">
        <p14:creationId xmlns:p14="http://schemas.microsoft.com/office/powerpoint/2010/main" val="3620519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comparison metrics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 of Adjustment methods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Testing/</a:t>
            </a:r>
          </a:p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incorporating sensitivities = TKE &amp; time of day aware methods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45969DE-F320-6B40-9CD7-3E410760F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883" y="3619829"/>
            <a:ext cx="3961372" cy="2681689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A2F0CF20-98E4-5045-A70A-F6F3515E17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08" r="4918"/>
          <a:stretch/>
        </p:blipFill>
        <p:spPr>
          <a:xfrm>
            <a:off x="6367217" y="1112108"/>
            <a:ext cx="3686094" cy="2533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AB5510-8CBD-DD44-A46C-F47BEC33D8B7}"/>
              </a:ext>
            </a:extLst>
          </p:cNvPr>
          <p:cNvSpPr txBox="1"/>
          <p:nvPr/>
        </p:nvSpPr>
        <p:spPr>
          <a:xfrm>
            <a:off x="10149182" y="2889662"/>
            <a:ext cx="1892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Adjustment method performance by TKE</a:t>
            </a:r>
          </a:p>
        </p:txBody>
      </p:sp>
    </p:spTree>
    <p:extLst>
      <p:ext uri="{BB962C8B-B14F-4D97-AF65-F5344CB8AC3E}">
        <p14:creationId xmlns:p14="http://schemas.microsoft.com/office/powerpoint/2010/main" val="11757894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comparison metrics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 of Adjustment methods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Testing/</a:t>
            </a:r>
          </a:p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incorporating sensitivities = TKE &amp; time of day aware methods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0161BC-FA05-A54B-A3E0-2B45CC4D1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67" t="44120" r="6082"/>
          <a:stretch/>
        </p:blipFill>
        <p:spPr>
          <a:xfrm>
            <a:off x="5995283" y="1980515"/>
            <a:ext cx="4370687" cy="2490949"/>
          </a:xfrm>
          <a:prstGeom prst="rect">
            <a:avLst/>
          </a:prstGeom>
        </p:spPr>
      </p:pic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DF00AFD1-3B16-384E-A049-54F6357DD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85426"/>
              </p:ext>
            </p:extLst>
          </p:nvPr>
        </p:nvGraphicFramePr>
        <p:xfrm>
          <a:off x="5688775" y="4673367"/>
          <a:ext cx="259035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94">
                  <a:extLst>
                    <a:ext uri="{9D8B030D-6E8A-4147-A177-3AD203B41FA5}">
                      <a16:colId xmlns:a16="http://schemas.microsoft.com/office/drawing/2014/main" val="464322030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3104304063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592026985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1464669766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355301363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1803218455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1070116511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2715655293"/>
                    </a:ext>
                  </a:extLst>
                </a:gridCol>
              </a:tblGrid>
              <a:tr h="185981"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382512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6BB94612-5738-B84B-9370-BF49A3467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543036"/>
              </p:ext>
            </p:extLst>
          </p:nvPr>
        </p:nvGraphicFramePr>
        <p:xfrm>
          <a:off x="8279127" y="4672690"/>
          <a:ext cx="2914146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94">
                  <a:extLst>
                    <a:ext uri="{9D8B030D-6E8A-4147-A177-3AD203B41FA5}">
                      <a16:colId xmlns:a16="http://schemas.microsoft.com/office/drawing/2014/main" val="2877021858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3860659634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464322030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3104304063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592026985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1464669766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355301363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1803218455"/>
                    </a:ext>
                  </a:extLst>
                </a:gridCol>
                <a:gridCol w="323794">
                  <a:extLst>
                    <a:ext uri="{9D8B030D-6E8A-4147-A177-3AD203B41FA5}">
                      <a16:colId xmlns:a16="http://schemas.microsoft.com/office/drawing/2014/main" val="1070116511"/>
                    </a:ext>
                  </a:extLst>
                </a:gridCol>
              </a:tblGrid>
              <a:tr h="185981"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3825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BBA84F7-1DF4-E345-8ADE-7A7B4F6A531F}"/>
              </a:ext>
            </a:extLst>
          </p:cNvPr>
          <p:cNvSpPr/>
          <p:nvPr/>
        </p:nvSpPr>
        <p:spPr>
          <a:xfrm>
            <a:off x="6321826" y="5233701"/>
            <a:ext cx="201143" cy="2645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54862-C513-4B41-B0AF-6EA77773C4DA}"/>
              </a:ext>
            </a:extLst>
          </p:cNvPr>
          <p:cNvSpPr txBox="1"/>
          <p:nvPr/>
        </p:nvSpPr>
        <p:spPr>
          <a:xfrm>
            <a:off x="6578218" y="5090005"/>
            <a:ext cx="4546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Wind speed bins where mean TI of adjusted RSD data is closer to the reference than a second anemometer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8A316-53DE-E845-A455-E1080E04F26C}"/>
              </a:ext>
            </a:extLst>
          </p:cNvPr>
          <p:cNvSpPr txBox="1"/>
          <p:nvPr/>
        </p:nvSpPr>
        <p:spPr>
          <a:xfrm>
            <a:off x="9962065" y="2682113"/>
            <a:ext cx="189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TKE aware adjustments</a:t>
            </a:r>
          </a:p>
        </p:txBody>
      </p:sp>
    </p:spTree>
    <p:extLst>
      <p:ext uri="{BB962C8B-B14F-4D97-AF65-F5344CB8AC3E}">
        <p14:creationId xmlns:p14="http://schemas.microsoft.com/office/powerpoint/2010/main" val="11469829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comparison metrics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 of Adjustment methods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Testing/</a:t>
            </a:r>
          </a:p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incorporating sensitivities = TKE &amp; time of day aware methods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 sensitivities to model generation schemes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77913D-D523-8040-AF15-70118635589C}"/>
              </a:ext>
            </a:extLst>
          </p:cNvPr>
          <p:cNvSpPr txBox="1"/>
          <p:nvPr/>
        </p:nvSpPr>
        <p:spPr>
          <a:xfrm>
            <a:off x="6208491" y="1730633"/>
            <a:ext cx="4816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model generation schemes: 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Length of model generation time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Transferability of one model to a new site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CDF62A0-C5DC-4C4A-B417-C0C898A8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605" y="3570833"/>
            <a:ext cx="2980745" cy="16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ADC5B-1FF1-184A-AFA6-DEAFB2DEA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704" y="3405732"/>
            <a:ext cx="3284797" cy="1847699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1C0C7F86-155B-974A-8327-593CB5BD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91" y="4160152"/>
            <a:ext cx="517517" cy="78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D0EC0AA7-398E-0B4D-B9D0-F952C731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550" y="3281722"/>
            <a:ext cx="1049651" cy="1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4929E6C-9B5A-B84A-8A67-4FF508DDD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8" y="4247934"/>
            <a:ext cx="842757" cy="76836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2530BE-4036-A647-B643-13B5B9F2A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280" y="3165617"/>
            <a:ext cx="1958270" cy="1682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A530AA-1163-3546-BCE4-EA28FEF5F6E5}"/>
              </a:ext>
            </a:extLst>
          </p:cNvPr>
          <p:cNvSpPr/>
          <p:nvPr/>
        </p:nvSpPr>
        <p:spPr>
          <a:xfrm>
            <a:off x="6163683" y="3518124"/>
            <a:ext cx="1967406" cy="318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Adjustment model</a:t>
            </a: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D427D77-2FF6-854A-9664-E0F72B72CD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36" b="89941" l="10000" r="90000">
                        <a14:foregroundMark x1="33523" y1="10947" x2="22500" y2="8136"/>
                        <a14:foregroundMark x1="58068" y1="37870" x2="58068" y2="37870"/>
                        <a14:foregroundMark x1="51591" y1="29882" x2="62727" y2="56509"/>
                        <a14:foregroundMark x1="52727" y1="30621" x2="37841" y2="22189"/>
                        <a14:foregroundMark x1="37841" y1="22189" x2="40000" y2="21450"/>
                        <a14:foregroundMark x1="57273" y1="48817" x2="61023" y2="77219"/>
                        <a14:foregroundMark x1="73182" y1="74704" x2="56136" y2="75592"/>
                        <a14:foregroundMark x1="56136" y1="75592" x2="55909" y2="75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18203" flipH="1">
            <a:off x="7339354" y="3886517"/>
            <a:ext cx="768888" cy="82183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42B9264-376D-7B46-A48B-0516B998E16D}"/>
              </a:ext>
            </a:extLst>
          </p:cNvPr>
          <p:cNvSpPr/>
          <p:nvPr/>
        </p:nvSpPr>
        <p:spPr>
          <a:xfrm>
            <a:off x="8694649" y="3548413"/>
            <a:ext cx="572809" cy="191867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C1B70-DDAA-1244-9F9C-8893451C83DD}"/>
              </a:ext>
            </a:extLst>
          </p:cNvPr>
          <p:cNvSpPr txBox="1"/>
          <p:nvPr/>
        </p:nvSpPr>
        <p:spPr>
          <a:xfrm>
            <a:off x="8286683" y="3226759"/>
            <a:ext cx="1437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Transferrable?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63D9B-5DFD-134C-8C60-3E356216E473}"/>
              </a:ext>
            </a:extLst>
          </p:cNvPr>
          <p:cNvSpPr txBox="1"/>
          <p:nvPr/>
        </p:nvSpPr>
        <p:spPr>
          <a:xfrm>
            <a:off x="7833139" y="4951928"/>
            <a:ext cx="1089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Project site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9BBC8C-5B58-6240-A1DE-9031FBBEB61A}"/>
              </a:ext>
            </a:extLst>
          </p:cNvPr>
          <p:cNvSpPr txBox="1"/>
          <p:nvPr/>
        </p:nvSpPr>
        <p:spPr>
          <a:xfrm>
            <a:off x="10908271" y="4958795"/>
            <a:ext cx="1089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Project site b</a:t>
            </a:r>
          </a:p>
        </p:txBody>
      </p:sp>
    </p:spTree>
    <p:extLst>
      <p:ext uri="{BB962C8B-B14F-4D97-AF65-F5344CB8AC3E}">
        <p14:creationId xmlns:p14="http://schemas.microsoft.com/office/powerpoint/2010/main" val="35334178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comparison metrics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 of Adjustment methods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Testing/</a:t>
            </a:r>
          </a:p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incorporating sensitivities = TKE &amp; time of day aware methods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 sensitivities to model generation schemes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Interacts with proprietary methods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" name="Picture 4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C868A0-D347-8E4D-9535-BCEFCA82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36" y="2375250"/>
            <a:ext cx="2490583" cy="1404750"/>
          </a:xfrm>
          <a:prstGeom prst="rect">
            <a:avLst/>
          </a:prstGeom>
        </p:spPr>
      </p:pic>
      <p:sp>
        <p:nvSpPr>
          <p:cNvPr id="42" name="Cross 41">
            <a:extLst>
              <a:ext uri="{FF2B5EF4-FFF2-40B4-BE49-F238E27FC236}">
                <a16:creationId xmlns:a16="http://schemas.microsoft.com/office/drawing/2014/main" id="{897ADB3C-7F01-C54D-A9F4-957C1BCF358C}"/>
              </a:ext>
            </a:extLst>
          </p:cNvPr>
          <p:cNvSpPr/>
          <p:nvPr/>
        </p:nvSpPr>
        <p:spPr>
          <a:xfrm>
            <a:off x="8411830" y="3123243"/>
            <a:ext cx="226503" cy="202896"/>
          </a:xfrm>
          <a:prstGeom prst="plus">
            <a:avLst>
              <a:gd name="adj" fmla="val 3964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873C7CF8-6468-C546-93D7-DAF68D4CF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55" y="2926844"/>
            <a:ext cx="462005" cy="595691"/>
          </a:xfrm>
          <a:prstGeom prst="rect">
            <a:avLst/>
          </a:prstGeom>
        </p:spPr>
      </p:pic>
      <p:sp>
        <p:nvSpPr>
          <p:cNvPr id="44" name="Cross 43">
            <a:extLst>
              <a:ext uri="{FF2B5EF4-FFF2-40B4-BE49-F238E27FC236}">
                <a16:creationId xmlns:a16="http://schemas.microsoft.com/office/drawing/2014/main" id="{2E42ED87-E111-5F4D-A099-5B65C558E642}"/>
              </a:ext>
            </a:extLst>
          </p:cNvPr>
          <p:cNvSpPr/>
          <p:nvPr/>
        </p:nvSpPr>
        <p:spPr>
          <a:xfrm>
            <a:off x="10028211" y="3108675"/>
            <a:ext cx="226503" cy="202896"/>
          </a:xfrm>
          <a:prstGeom prst="plus">
            <a:avLst>
              <a:gd name="adj" fmla="val 3964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22173013-8F48-E84D-B7A2-F267A8324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788" y="2846306"/>
            <a:ext cx="756769" cy="7567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FB0DE1-A6F5-5743-9320-AF0ACAA48E47}"/>
              </a:ext>
            </a:extLst>
          </p:cNvPr>
          <p:cNvSpPr/>
          <p:nvPr/>
        </p:nvSpPr>
        <p:spPr>
          <a:xfrm>
            <a:off x="8804468" y="3533309"/>
            <a:ext cx="117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Config File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5F7C009-3F86-3846-83DF-C89A51E7F8B0}"/>
              </a:ext>
            </a:extLst>
          </p:cNvPr>
          <p:cNvSpPr/>
          <p:nvPr/>
        </p:nvSpPr>
        <p:spPr>
          <a:xfrm>
            <a:off x="7086376" y="3813151"/>
            <a:ext cx="63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E093C3-3D9C-A141-BCE3-EF438CB2C751}"/>
              </a:ext>
            </a:extLst>
          </p:cNvPr>
          <p:cNvSpPr/>
          <p:nvPr/>
        </p:nvSpPr>
        <p:spPr>
          <a:xfrm>
            <a:off x="9959663" y="3550208"/>
            <a:ext cx="18630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Data adjusted </a:t>
            </a:r>
          </a:p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by a proprietary method</a:t>
            </a:r>
          </a:p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(optional)</a:t>
            </a:r>
          </a:p>
          <a:p>
            <a:pPr algn="ctr"/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9" name="Picture 48" descr="A red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39E57484-B0CF-2A44-81E7-5B07F0930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23" b="91729" l="3105" r="96242">
                        <a14:foregroundMark x1="8170" y1="43609" x2="3105" y2="45113"/>
                        <a14:foregroundMark x1="7516" y1="92481" x2="10784" y2="90226"/>
                        <a14:foregroundMark x1="87745" y1="10150" x2="92484" y2="9023"/>
                        <a14:foregroundMark x1="96242" y1="53759" x2="94935" y2="36466"/>
                        <a14:foregroundMark x1="13072" y1="54511" x2="11438" y2="53008"/>
                        <a14:foregroundMark x1="21569" y1="54511" x2="20261" y2="50752"/>
                        <a14:foregroundMark x1="25930" y1="50752" x2="25327" y2="48496"/>
                        <a14:foregroundMark x1="26433" y1="52632" x2="25930" y2="50752"/>
                        <a14:foregroundMark x1="26634" y1="53383" x2="26433" y2="52632"/>
                        <a14:foregroundMark x1="32680" y1="45113" x2="34477" y2="51504"/>
                        <a14:foregroundMark x1="40196" y1="40977" x2="41176" y2="46617"/>
                        <a14:foregroundMark x1="44608" y1="39850" x2="45261" y2="43609"/>
                        <a14:foregroundMark x1="52941" y1="37594" x2="53268" y2="42481"/>
                        <a14:foregroundMark x1="65284" y1="51880" x2="65850" y2="53759"/>
                        <a14:foregroundMark x1="64379" y1="48872" x2="65284" y2="51880"/>
                        <a14:foregroundMark x1="69118" y1="34211" x2="69935" y2="40226"/>
                        <a14:foregroundMark x1="75000" y1="34211" x2="75980" y2="39850"/>
                        <a14:foregroundMark x1="79902" y1="25564" x2="80392" y2="25940"/>
                        <a14:foregroundMark x1="86438" y1="23308" x2="86601" y2="26692"/>
                        <a14:backgroundMark x1="11765" y1="63534" x2="14216" y2="64286"/>
                        <a14:backgroundMark x1="19118" y1="58647" x2="19771" y2="62406"/>
                        <a14:backgroundMark x1="15523" y1="48120" x2="13072" y2="47744"/>
                        <a14:backgroundMark x1="26797" y1="40977" x2="31046" y2="39098"/>
                        <a14:backgroundMark x1="49346" y1="32707" x2="54085" y2="30451"/>
                        <a14:backgroundMark x1="27941" y1="50752" x2="27941" y2="50752"/>
                        <a14:backgroundMark x1="28105" y1="52632" x2="28105" y2="52632"/>
                        <a14:backgroundMark x1="28105" y1="69173" x2="28105" y2="69173"/>
                        <a14:backgroundMark x1="47549" y1="54511" x2="47549" y2="54511"/>
                        <a14:backgroundMark x1="81373" y1="39850" x2="81373" y2="39850"/>
                        <a14:backgroundMark x1="81536" y1="39474" x2="81536" y2="39474"/>
                        <a14:backgroundMark x1="81046" y1="34586" x2="81046" y2="34586"/>
                        <a14:backgroundMark x1="62418" y1="36090" x2="62418" y2="36090"/>
                        <a14:backgroundMark x1="62418" y1="51880" x2="62418" y2="51880"/>
                        <a14:backgroundMark x1="63235" y1="42105" x2="63235" y2="42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8305">
            <a:off x="6176708" y="2705497"/>
            <a:ext cx="1892028" cy="816423"/>
          </a:xfrm>
          <a:prstGeom prst="rect">
            <a:avLst/>
          </a:prstGeom>
        </p:spPr>
      </p:pic>
      <p:pic>
        <p:nvPicPr>
          <p:cNvPr id="50" name="Picture 49" descr="A red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F969A721-8D24-1640-8BE2-82C018AF7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23" b="91729" l="3105" r="96242">
                        <a14:foregroundMark x1="8170" y1="43609" x2="3105" y2="45113"/>
                        <a14:foregroundMark x1="7516" y1="92481" x2="10784" y2="90226"/>
                        <a14:foregroundMark x1="87745" y1="10150" x2="92484" y2="9023"/>
                        <a14:foregroundMark x1="96242" y1="53759" x2="94935" y2="36466"/>
                        <a14:foregroundMark x1="13072" y1="54511" x2="11438" y2="53008"/>
                        <a14:foregroundMark x1="21569" y1="54511" x2="20261" y2="50752"/>
                        <a14:foregroundMark x1="25930" y1="50752" x2="25327" y2="48496"/>
                        <a14:foregroundMark x1="26433" y1="52632" x2="25930" y2="50752"/>
                        <a14:foregroundMark x1="26634" y1="53383" x2="26433" y2="52632"/>
                        <a14:foregroundMark x1="32680" y1="45113" x2="34477" y2="51504"/>
                        <a14:foregroundMark x1="40196" y1="40977" x2="41176" y2="46617"/>
                        <a14:foregroundMark x1="44608" y1="39850" x2="45261" y2="43609"/>
                        <a14:foregroundMark x1="52941" y1="37594" x2="53268" y2="42481"/>
                        <a14:foregroundMark x1="65284" y1="51880" x2="65850" y2="53759"/>
                        <a14:foregroundMark x1="64379" y1="48872" x2="65284" y2="51880"/>
                        <a14:foregroundMark x1="69118" y1="34211" x2="69935" y2="40226"/>
                        <a14:foregroundMark x1="75000" y1="34211" x2="75980" y2="39850"/>
                        <a14:foregroundMark x1="79902" y1="25564" x2="80392" y2="25940"/>
                        <a14:foregroundMark x1="86438" y1="23308" x2="86601" y2="26692"/>
                        <a14:backgroundMark x1="11765" y1="63534" x2="14216" y2="64286"/>
                        <a14:backgroundMark x1="19118" y1="58647" x2="19771" y2="62406"/>
                        <a14:backgroundMark x1="15523" y1="48120" x2="13072" y2="47744"/>
                        <a14:backgroundMark x1="26797" y1="40977" x2="31046" y2="39098"/>
                        <a14:backgroundMark x1="49346" y1="32707" x2="54085" y2="30451"/>
                        <a14:backgroundMark x1="27941" y1="50752" x2="27941" y2="50752"/>
                        <a14:backgroundMark x1="28105" y1="52632" x2="28105" y2="52632"/>
                        <a14:backgroundMark x1="28105" y1="69173" x2="28105" y2="69173"/>
                        <a14:backgroundMark x1="47549" y1="54511" x2="47549" y2="54511"/>
                        <a14:backgroundMark x1="81373" y1="39850" x2="81373" y2="39850"/>
                        <a14:backgroundMark x1="81536" y1="39474" x2="81536" y2="39474"/>
                        <a14:backgroundMark x1="81046" y1="34586" x2="81046" y2="34586"/>
                        <a14:backgroundMark x1="62418" y1="36090" x2="62418" y2="36090"/>
                        <a14:backgroundMark x1="62418" y1="51880" x2="62418" y2="51880"/>
                        <a14:backgroundMark x1="63235" y1="42105" x2="63235" y2="42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8305">
            <a:off x="10500840" y="3041693"/>
            <a:ext cx="780660" cy="33686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B74ADF9-9F0F-4548-B1FC-9B3BDA69D7D6}"/>
              </a:ext>
            </a:extLst>
          </p:cNvPr>
          <p:cNvSpPr txBox="1"/>
          <p:nvPr/>
        </p:nvSpPr>
        <p:spPr>
          <a:xfrm>
            <a:off x="5764811" y="1843555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Inputs to TACT: </a:t>
            </a:r>
          </a:p>
        </p:txBody>
      </p:sp>
    </p:spTree>
    <p:extLst>
      <p:ext uri="{BB962C8B-B14F-4D97-AF65-F5344CB8AC3E}">
        <p14:creationId xmlns:p14="http://schemas.microsoft.com/office/powerpoint/2010/main" val="2865302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comparison metrics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 of Adjustment methods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Testing/</a:t>
            </a:r>
          </a:p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incorporating sensitivities = TKE &amp; time of day aware methods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 sensitivities to model generation schemes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Interacts with proprietary methods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output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A7D43B-F6C7-4949-928F-962B6941CF47}"/>
              </a:ext>
            </a:extLst>
          </p:cNvPr>
          <p:cNvSpPr txBox="1"/>
          <p:nvPr/>
        </p:nvSpPr>
        <p:spPr>
          <a:xfrm>
            <a:off x="7331404" y="2317132"/>
            <a:ext cx="275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Representative TI</a:t>
            </a:r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C0E9680A-2C4D-724B-8846-47E8023F9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54" y="2148573"/>
            <a:ext cx="582896" cy="58289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FADD6D4-2377-5B45-AE5F-5AB8F03530C5}"/>
              </a:ext>
            </a:extLst>
          </p:cNvPr>
          <p:cNvSpPr/>
          <p:nvPr/>
        </p:nvSpPr>
        <p:spPr>
          <a:xfrm>
            <a:off x="7331403" y="2208969"/>
            <a:ext cx="2511497" cy="5731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5C4C065E-3E96-674F-BA6A-85A59C5BA550}"/>
              </a:ext>
            </a:extLst>
          </p:cNvPr>
          <p:cNvSpPr/>
          <p:nvPr/>
        </p:nvSpPr>
        <p:spPr>
          <a:xfrm>
            <a:off x="8443780" y="2996864"/>
            <a:ext cx="286741" cy="57319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41C85375-FB0E-7C40-9050-7AE7B295FD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26018" r="20157" b="32238"/>
          <a:stretch/>
        </p:blipFill>
        <p:spPr>
          <a:xfrm>
            <a:off x="8927395" y="3225161"/>
            <a:ext cx="1554000" cy="10944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2F3543D-AFA0-0343-8CB3-31E7F992B101}"/>
              </a:ext>
            </a:extLst>
          </p:cNvPr>
          <p:cNvSpPr txBox="1"/>
          <p:nvPr/>
        </p:nvSpPr>
        <p:spPr>
          <a:xfrm>
            <a:off x="7072598" y="3792368"/>
            <a:ext cx="246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Turbine loads model</a:t>
            </a:r>
          </a:p>
        </p:txBody>
      </p:sp>
    </p:spTree>
    <p:extLst>
      <p:ext uri="{BB962C8B-B14F-4D97-AF65-F5344CB8AC3E}">
        <p14:creationId xmlns:p14="http://schemas.microsoft.com/office/powerpoint/2010/main" val="25489532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comparison metrics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 of Adjustment methods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Testing/</a:t>
            </a:r>
          </a:p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incorporating sensitivities = TKE &amp; time of day aware methods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 sensitivities to model generation schemes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Interacts with proprietary methods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output</a:t>
            </a:r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6D671B71-ED61-394B-9A08-E2640B50C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2" t="10124" r="13925"/>
          <a:stretch/>
        </p:blipFill>
        <p:spPr>
          <a:xfrm>
            <a:off x="6029511" y="1108970"/>
            <a:ext cx="3861640" cy="54800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8DFC1F-E552-2D49-B821-FD2E7F555166}"/>
              </a:ext>
            </a:extLst>
          </p:cNvPr>
          <p:cNvSpPr txBox="1"/>
          <p:nvPr/>
        </p:nvSpPr>
        <p:spPr>
          <a:xfrm>
            <a:off x="6162697" y="462502"/>
            <a:ext cx="339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Blades Component Model Output from Various TI Input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557C3D-B561-4B4A-B089-3BE3CD481CB1}"/>
              </a:ext>
            </a:extLst>
          </p:cNvPr>
          <p:cNvSpPr/>
          <p:nvPr/>
        </p:nvSpPr>
        <p:spPr>
          <a:xfrm>
            <a:off x="6442397" y="5648783"/>
            <a:ext cx="2497666" cy="2624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BF7E68CD-93AB-5345-935E-CB703E5DB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666" y="5364937"/>
            <a:ext cx="1660314" cy="8301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7D7B4A1-A3F6-B847-A142-519F439BC7B4}"/>
              </a:ext>
            </a:extLst>
          </p:cNvPr>
          <p:cNvSpPr txBox="1"/>
          <p:nvPr/>
        </p:nvSpPr>
        <p:spPr>
          <a:xfrm rot="16200000">
            <a:off x="8409577" y="3159793"/>
            <a:ext cx="3191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Percent of Reference Cup Load</a:t>
            </a:r>
          </a:p>
        </p:txBody>
      </p:sp>
    </p:spTree>
    <p:extLst>
      <p:ext uri="{BB962C8B-B14F-4D97-AF65-F5344CB8AC3E}">
        <p14:creationId xmlns:p14="http://schemas.microsoft.com/office/powerpoint/2010/main" val="23321172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0F2C-BB73-B64D-ACDE-95C1DE03C2FA}"/>
              </a:ext>
            </a:extLst>
          </p:cNvPr>
          <p:cNvSpPr/>
          <p:nvPr/>
        </p:nvSpPr>
        <p:spPr>
          <a:xfrm>
            <a:off x="1706879" y="2705725"/>
            <a:ext cx="921327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Leveraging open source tool for commercial implementation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E0CC2F-F0BD-DA49-AFA3-C254153286F6}"/>
              </a:ext>
            </a:extLst>
          </p:cNvPr>
          <p:cNvSpPr/>
          <p:nvPr/>
        </p:nvSpPr>
        <p:spPr>
          <a:xfrm>
            <a:off x="9723177" y="76199"/>
            <a:ext cx="2393950" cy="130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04DC69-638C-DE4B-9E69-9ABF9388B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577DDA-3A49-8C48-A9F8-85BDBD4FB942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00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D0DCC-95BD-43CC-9818-F2E4716E8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2F236-5318-41D3-92FF-BC113B4296CF}"/>
              </a:ext>
            </a:extLst>
          </p:cNvPr>
          <p:cNvSpPr/>
          <p:nvPr/>
        </p:nvSpPr>
        <p:spPr>
          <a:xfrm>
            <a:off x="6317348" y="3080325"/>
            <a:ext cx="3287790" cy="2361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56430-F0AB-4D2D-B2AA-F614445178C5}"/>
              </a:ext>
            </a:extLst>
          </p:cNvPr>
          <p:cNvSpPr/>
          <p:nvPr/>
        </p:nvSpPr>
        <p:spPr>
          <a:xfrm>
            <a:off x="4012970" y="3257105"/>
            <a:ext cx="1828800" cy="18288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OEM Inputs TACT Output into Loads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C7BC4B-5D9E-4D0F-B9D9-85418E956B22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5841770" y="4171505"/>
            <a:ext cx="1592543" cy="718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B37CF-7DAA-40E5-ABEB-2DE1A261AF9B}"/>
              </a:ext>
            </a:extLst>
          </p:cNvPr>
          <p:cNvCxnSpPr>
            <a:cxnSpLocks/>
            <a:stCxn id="19" idx="5"/>
            <a:endCxn id="15" idx="1"/>
          </p:cNvCxnSpPr>
          <p:nvPr/>
        </p:nvCxnSpPr>
        <p:spPr>
          <a:xfrm flipV="1">
            <a:off x="8669060" y="4173861"/>
            <a:ext cx="1182759" cy="482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93B47-60C6-4784-97AD-B3D8CF35CCC6}"/>
              </a:ext>
            </a:extLst>
          </p:cNvPr>
          <p:cNvSpPr/>
          <p:nvPr/>
        </p:nvSpPr>
        <p:spPr>
          <a:xfrm>
            <a:off x="3909676" y="1799708"/>
            <a:ext cx="2057299" cy="89035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CFARS Site Suitability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reference analysis from our collaborative study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09A20-459E-4421-8025-3192433A46C4}"/>
              </a:ext>
            </a:extLst>
          </p:cNvPr>
          <p:cNvSpPr/>
          <p:nvPr/>
        </p:nvSpPr>
        <p:spPr>
          <a:xfrm>
            <a:off x="758062" y="3257105"/>
            <a:ext cx="1828800" cy="18288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Owner/</a:t>
            </a:r>
          </a:p>
          <a:p>
            <a:pPr algn="ctr"/>
            <a:r>
              <a:rPr lang="en-US" sz="1400" dirty="0"/>
              <a:t>Turbine OEM</a:t>
            </a:r>
          </a:p>
          <a:p>
            <a:pPr algn="ctr"/>
            <a:r>
              <a:rPr lang="en-US" sz="1400" dirty="0"/>
              <a:t> </a:t>
            </a:r>
            <a:r>
              <a:rPr lang="en-US" sz="1400" b="1" dirty="0"/>
              <a:t>Runs TACT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EF57C5-35FF-4635-947E-C34F4D0FE02E}"/>
              </a:ext>
            </a:extLst>
          </p:cNvPr>
          <p:cNvSpPr/>
          <p:nvPr/>
        </p:nvSpPr>
        <p:spPr>
          <a:xfrm>
            <a:off x="9851819" y="3259461"/>
            <a:ext cx="1828800" cy="18288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Owner + </a:t>
            </a:r>
          </a:p>
          <a:p>
            <a:pPr algn="ctr"/>
            <a:r>
              <a:rPr lang="en-US" sz="1400" dirty="0"/>
              <a:t>Turbine OEM </a:t>
            </a:r>
            <a:r>
              <a:rPr lang="en-US" sz="1400" b="1" dirty="0"/>
              <a:t>Make Informed Decision on </a:t>
            </a:r>
          </a:p>
          <a:p>
            <a:pPr algn="ctr"/>
            <a:r>
              <a:rPr lang="en-US" sz="1400" b="1" dirty="0"/>
              <a:t>Accepting Adjusted RSD TI for Site Suitability Assessment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BF9FF642-52F1-4A71-BCCC-D8C60D9BF7CF}"/>
              </a:ext>
            </a:extLst>
          </p:cNvPr>
          <p:cNvSpPr/>
          <p:nvPr/>
        </p:nvSpPr>
        <p:spPr>
          <a:xfrm>
            <a:off x="11190543" y="2973582"/>
            <a:ext cx="582357" cy="554866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33331C-4FCC-489C-8416-9CE402C3A9E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586862" y="4171505"/>
            <a:ext cx="142053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25F54A-FDDE-4564-93E1-E802CB45D6ED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4927370" y="2690059"/>
            <a:ext cx="10956" cy="5670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B6390D9-F283-406F-82CA-58F9C0952311}"/>
              </a:ext>
            </a:extLst>
          </p:cNvPr>
          <p:cNvSpPr/>
          <p:nvPr/>
        </p:nvSpPr>
        <p:spPr>
          <a:xfrm>
            <a:off x="6816939" y="3309719"/>
            <a:ext cx="2469495" cy="1737936"/>
          </a:xfrm>
          <a:prstGeom prst="triangle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FDC55-D1A5-4368-9641-54C745E2FB36}"/>
              </a:ext>
            </a:extLst>
          </p:cNvPr>
          <p:cNvSpPr/>
          <p:nvPr/>
        </p:nvSpPr>
        <p:spPr>
          <a:xfrm>
            <a:off x="7133220" y="3850955"/>
            <a:ext cx="191972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IE + Turbine </a:t>
            </a:r>
          </a:p>
          <a:p>
            <a:pPr algn="ctr"/>
            <a:r>
              <a:rPr lang="en-US" sz="1400" dirty="0"/>
              <a:t>OEM Choose Acceptable Load Bias Threshold from  Adjusted RSD TI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9A7765F-ABA2-3646-8293-05F332316672}"/>
              </a:ext>
            </a:extLst>
          </p:cNvPr>
          <p:cNvSpPr txBox="1">
            <a:spLocks/>
          </p:cNvSpPr>
          <p:nvPr/>
        </p:nvSpPr>
        <p:spPr>
          <a:xfrm>
            <a:off x="-100267" y="586078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Best Practice Framework for Stakeholder Collaboration to </a:t>
            </a:r>
          </a:p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Determine Acceptable Loads Bias Thresholds from </a:t>
            </a:r>
          </a:p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Adjusted RSD TI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FAC223-F95C-834B-92DD-871D27442CD2}"/>
              </a:ext>
            </a:extLst>
          </p:cNvPr>
          <p:cNvSpPr/>
          <p:nvPr/>
        </p:nvSpPr>
        <p:spPr>
          <a:xfrm>
            <a:off x="9754400" y="76199"/>
            <a:ext cx="2336000" cy="1263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E68D41F-B65E-FC4F-8F8D-66DF1ABB6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3E17A3A-FCE4-A14B-857D-F399F4BA1E3C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8DA8B7-194F-E44A-BB22-9EBC2AC7D115}"/>
              </a:ext>
            </a:extLst>
          </p:cNvPr>
          <p:cNvSpPr txBox="1"/>
          <p:nvPr/>
        </p:nvSpPr>
        <p:spPr>
          <a:xfrm>
            <a:off x="6731005" y="5072083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 IE &amp; Turbine OEM ask</a:t>
            </a:r>
          </a:p>
        </p:txBody>
      </p:sp>
    </p:spTree>
    <p:extLst>
      <p:ext uri="{BB962C8B-B14F-4D97-AF65-F5344CB8AC3E}">
        <p14:creationId xmlns:p14="http://schemas.microsoft.com/office/powerpoint/2010/main" val="2145698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E06573-168B-704C-8819-C7F9BB1ED67E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AC04F9-2997-8841-9C73-F32FD8BC6E71}"/>
              </a:ext>
            </a:extLst>
          </p:cNvPr>
          <p:cNvSpPr/>
          <p:nvPr/>
        </p:nvSpPr>
        <p:spPr>
          <a:xfrm>
            <a:off x="9721850" y="0"/>
            <a:ext cx="2470150" cy="1377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1B30D9C-81BC-2643-8545-EFFACAC9324F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Who Are We?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033C47F-9170-F24E-B147-3D2B7A1B2987}"/>
              </a:ext>
            </a:extLst>
          </p:cNvPr>
          <p:cNvSpPr txBox="1">
            <a:spLocks/>
          </p:cNvSpPr>
          <p:nvPr/>
        </p:nvSpPr>
        <p:spPr>
          <a:xfrm>
            <a:off x="0" y="4173226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Where are we plugged In?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AF858E-AF0F-D848-BB27-B6FBFCF412C3}"/>
              </a:ext>
            </a:extLst>
          </p:cNvPr>
          <p:cNvSpPr/>
          <p:nvPr/>
        </p:nvSpPr>
        <p:spPr>
          <a:xfrm>
            <a:off x="920578" y="792969"/>
            <a:ext cx="8801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Diverse group of engaged stakeholders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Europe and North America</a:t>
            </a:r>
          </a:p>
        </p:txBody>
      </p:sp>
      <p:pic>
        <p:nvPicPr>
          <p:cNvPr id="33" name="Picture 3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EA2D5CE-1601-6148-9C76-77D9B284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8" y="1552035"/>
            <a:ext cx="3895330" cy="2329699"/>
          </a:xfrm>
          <a:prstGeom prst="rect">
            <a:avLst/>
          </a:prstGeom>
        </p:spPr>
      </p:pic>
      <p:pic>
        <p:nvPicPr>
          <p:cNvPr id="10" name="Picture 9" descr="A close-up of a basketball&#10;&#10;Description automatically generated with medium confidence">
            <a:extLst>
              <a:ext uri="{FF2B5EF4-FFF2-40B4-BE49-F238E27FC236}">
                <a16:creationId xmlns:a16="http://schemas.microsoft.com/office/drawing/2014/main" id="{0A548D8D-B4F5-2C4B-936F-7586ED0BF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27" y="2731231"/>
            <a:ext cx="1438704" cy="606092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373AE077-52CE-FA49-8BC4-FCD3EDBD7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822" y="1768135"/>
            <a:ext cx="1660314" cy="83015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63C2E62-C10C-9844-B6F0-1B01B298D6BE}"/>
              </a:ext>
            </a:extLst>
          </p:cNvPr>
          <p:cNvGrpSpPr/>
          <p:nvPr/>
        </p:nvGrpSpPr>
        <p:grpSpPr>
          <a:xfrm>
            <a:off x="6232331" y="829043"/>
            <a:ext cx="5278395" cy="3734749"/>
            <a:chOff x="6096000" y="818449"/>
            <a:chExt cx="5563716" cy="3750645"/>
          </a:xfrm>
        </p:grpSpPr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71E0CA17-66CF-C34E-BE67-58BA8164780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096000" y="818449"/>
            <a:ext cx="5563716" cy="37506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0891ED-16F1-1847-BA55-264B6E38B2BC}"/>
                </a:ext>
              </a:extLst>
            </p:cNvPr>
            <p:cNvSpPr txBox="1"/>
            <p:nvPr/>
          </p:nvSpPr>
          <p:spPr>
            <a:xfrm>
              <a:off x="7756314" y="1770031"/>
              <a:ext cx="11586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Research: 9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79FC93-F00B-F841-A868-97097A79D4A3}"/>
                </a:ext>
              </a:extLst>
            </p:cNvPr>
            <p:cNvSpPr txBox="1"/>
            <p:nvPr/>
          </p:nvSpPr>
          <p:spPr>
            <a:xfrm>
              <a:off x="8877858" y="2066150"/>
              <a:ext cx="1158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Consultants: 17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422CE-E710-B24D-8477-811866080CFC}"/>
                </a:ext>
              </a:extLst>
            </p:cNvPr>
            <p:cNvSpPr txBox="1"/>
            <p:nvPr/>
          </p:nvSpPr>
          <p:spPr>
            <a:xfrm>
              <a:off x="9100119" y="3054599"/>
              <a:ext cx="1158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Turbine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OEMs: 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8DD405-F601-6A43-9AED-4BBA4E997AEF}"/>
                </a:ext>
              </a:extLst>
            </p:cNvPr>
            <p:cNvSpPr txBox="1"/>
            <p:nvPr/>
          </p:nvSpPr>
          <p:spPr>
            <a:xfrm>
              <a:off x="8455669" y="3521879"/>
              <a:ext cx="1158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Lidar OEMs: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DFFA38-FC2E-8C4E-AB79-8280800C71CF}"/>
                </a:ext>
              </a:extLst>
            </p:cNvPr>
            <p:cNvSpPr txBox="1"/>
            <p:nvPr/>
          </p:nvSpPr>
          <p:spPr>
            <a:xfrm>
              <a:off x="7552038" y="2672992"/>
              <a:ext cx="993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Owners/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Developers: 16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9E4FEE-1CCD-E347-A7BA-DF84AF33912D}"/>
                </a:ext>
              </a:extLst>
            </p:cNvPr>
            <p:cNvSpPr/>
            <p:nvPr/>
          </p:nvSpPr>
          <p:spPr>
            <a:xfrm>
              <a:off x="6654113" y="4232189"/>
              <a:ext cx="4505239" cy="3210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7E78BB-EA90-E445-8677-816A2AC3235E}"/>
              </a:ext>
            </a:extLst>
          </p:cNvPr>
          <p:cNvSpPr/>
          <p:nvPr/>
        </p:nvSpPr>
        <p:spPr>
          <a:xfrm>
            <a:off x="920578" y="4612860"/>
            <a:ext cx="100213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u="sng" dirty="0"/>
              <a:t>Conference presentations: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Upcoming presentation </a:t>
            </a:r>
            <a:r>
              <a:rPr lang="en-US" b="1" dirty="0"/>
              <a:t>April 20</a:t>
            </a:r>
            <a:r>
              <a:rPr lang="en-US" b="1" baseline="30000" dirty="0"/>
              <a:t>th</a:t>
            </a:r>
            <a:r>
              <a:rPr lang="en-US" b="1" dirty="0"/>
              <a:t> AMSE  Wind Digital Solutions Summit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Past presentations at Wind Europe, AWEA Wind Resource &amp; Project Energy Assessment Conferences</a:t>
            </a:r>
          </a:p>
          <a:p>
            <a:pPr>
              <a:buClr>
                <a:schemeClr val="accent2"/>
              </a:buClr>
            </a:pPr>
            <a:r>
              <a:rPr lang="en-US" u="sng" dirty="0"/>
              <a:t>External Alignment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Meet to update and share progress regularly with IEA Task 32 and industry IEs to ensure the best alignment possible</a:t>
            </a:r>
          </a:p>
        </p:txBody>
      </p:sp>
    </p:spTree>
    <p:extLst>
      <p:ext uri="{BB962C8B-B14F-4D97-AF65-F5344CB8AC3E}">
        <p14:creationId xmlns:p14="http://schemas.microsoft.com/office/powerpoint/2010/main" val="1547198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0F2C-BB73-B64D-ACDE-95C1DE03C2FA}"/>
              </a:ext>
            </a:extLst>
          </p:cNvPr>
          <p:cNvSpPr/>
          <p:nvPr/>
        </p:nvSpPr>
        <p:spPr>
          <a:xfrm>
            <a:off x="343469" y="298156"/>
            <a:ext cx="92132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Roadmap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202B0-9BAF-0742-9C34-25741C20C7EC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BE6D72-1784-E243-A883-73FFB268F89A}"/>
              </a:ext>
            </a:extLst>
          </p:cNvPr>
          <p:cNvSpPr/>
          <p:nvPr/>
        </p:nvSpPr>
        <p:spPr>
          <a:xfrm>
            <a:off x="9835265" y="76199"/>
            <a:ext cx="2291788" cy="1319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E0F9FD3-661F-0345-8F40-6CA1B48C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F62CBB-CEB8-0C4B-9AAF-B194EBF71E40}"/>
              </a:ext>
            </a:extLst>
          </p:cNvPr>
          <p:cNvSpPr/>
          <p:nvPr/>
        </p:nvSpPr>
        <p:spPr>
          <a:xfrm>
            <a:off x="64946" y="1395712"/>
            <a:ext cx="100491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2000" u="sng" dirty="0">
                <a:latin typeface="Arial" panose="020B0604020202020204" pitchFamily="34" charset="0"/>
                <a:ea typeface="Calibri" panose="020F0502020204030204" pitchFamily="34" charset="0"/>
              </a:rPr>
              <a:t>White paper publication</a:t>
            </a: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Early May 2021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We are in the final stages of review. Circulation goals have been met, finishing addressing reviewer comments.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8A096-36BC-064A-B2B5-E89AD659BAD6}"/>
              </a:ext>
            </a:extLst>
          </p:cNvPr>
          <p:cNvSpPr/>
          <p:nvPr/>
        </p:nvSpPr>
        <p:spPr>
          <a:xfrm>
            <a:off x="64946" y="2663687"/>
            <a:ext cx="120226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2000" u="sng" dirty="0">
                <a:latin typeface="Arial" panose="020B0604020202020204" pitchFamily="34" charset="0"/>
                <a:ea typeface="Calibri" panose="020F0502020204030204" pitchFamily="34" charset="0"/>
              </a:rPr>
              <a:t>Data Submissions (TACT output results) and Analysis</a:t>
            </a: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Spring and Summer 2021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Ongoing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Looking for </a:t>
            </a:r>
            <a:r>
              <a:rPr lang="en-US" altLang="en-US" sz="2000" b="1" u="sng" dirty="0">
                <a:latin typeface="Arial" panose="020B0604020202020204" pitchFamily="34" charset="0"/>
                <a:ea typeface="Calibri" panose="020F0502020204030204" pitchFamily="34" charset="0"/>
              </a:rPr>
              <a:t>anyone that would like to submit project results</a:t>
            </a:r>
            <a:r>
              <a:rPr lang="en-US" altLang="en-US" sz="2000" u="sng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– contact me!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Looking for </a:t>
            </a:r>
            <a:r>
              <a:rPr lang="en-US" altLang="en-US" sz="2000" b="1" u="sng" dirty="0">
                <a:latin typeface="Arial" panose="020B0604020202020204" pitchFamily="34" charset="0"/>
                <a:ea typeface="Calibri" panose="020F0502020204030204" pitchFamily="34" charset="0"/>
              </a:rPr>
              <a:t>analysis and TACT improvement/maintenance help </a:t>
            </a: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– contact me!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31BB2E-DD23-7A41-9199-BCF42EA15FB7}"/>
              </a:ext>
            </a:extLst>
          </p:cNvPr>
          <p:cNvSpPr/>
          <p:nvPr/>
        </p:nvSpPr>
        <p:spPr>
          <a:xfrm>
            <a:off x="64945" y="4954456"/>
            <a:ext cx="100491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2000" u="sng" dirty="0">
                <a:latin typeface="Arial" panose="020B0604020202020204" pitchFamily="34" charset="0"/>
                <a:ea typeface="Calibri" panose="020F0502020204030204" pitchFamily="34" charset="0"/>
              </a:rPr>
              <a:t>Technical Results paper </a:t>
            </a: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Fall and Winter 2021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Will be dependent on increased man/woman power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3DB1D-F98A-B948-91FA-DC1FC6D79C0E}"/>
              </a:ext>
            </a:extLst>
          </p:cNvPr>
          <p:cNvSpPr/>
          <p:nvPr/>
        </p:nvSpPr>
        <p:spPr>
          <a:xfrm>
            <a:off x="5007725" y="4098796"/>
            <a:ext cx="163551" cy="4469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0DC2D07-8CB2-1C40-965C-4D4F5517F2E8}"/>
              </a:ext>
            </a:extLst>
          </p:cNvPr>
          <p:cNvSpPr/>
          <p:nvPr/>
        </p:nvSpPr>
        <p:spPr>
          <a:xfrm>
            <a:off x="5089500" y="4311806"/>
            <a:ext cx="612490" cy="30450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48EAB-141B-4749-9474-B15972D931FF}"/>
              </a:ext>
            </a:extLst>
          </p:cNvPr>
          <p:cNvSpPr txBox="1"/>
          <p:nvPr/>
        </p:nvSpPr>
        <p:spPr>
          <a:xfrm>
            <a:off x="5783765" y="4239438"/>
            <a:ext cx="572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Skills: Python, analysis, data science, data visualization, interest in the subgroup’s mission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18C09-1E37-2B41-8730-724505FC4E07}"/>
              </a:ext>
            </a:extLst>
          </p:cNvPr>
          <p:cNvSpPr txBox="1"/>
          <p:nvPr/>
        </p:nvSpPr>
        <p:spPr>
          <a:xfrm>
            <a:off x="1539080" y="4289649"/>
            <a:ext cx="2281455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Required for progress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E47F33-9CDE-B541-8C3E-4D3D0DBEB610}"/>
              </a:ext>
            </a:extLst>
          </p:cNvPr>
          <p:cNvSpPr/>
          <p:nvPr/>
        </p:nvSpPr>
        <p:spPr>
          <a:xfrm rot="16200000">
            <a:off x="4004116" y="4256311"/>
            <a:ext cx="163551" cy="4469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E6AC5C7-4BDB-BD45-91FD-96F7B762148E}"/>
              </a:ext>
            </a:extLst>
          </p:cNvPr>
          <p:cNvSpPr/>
          <p:nvPr/>
        </p:nvSpPr>
        <p:spPr>
          <a:xfrm rot="16200000">
            <a:off x="4012696" y="4151786"/>
            <a:ext cx="515091" cy="30450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9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4" grpId="0" animBg="1"/>
      <p:bldP spid="5" grpId="0" animBg="1"/>
      <p:bldP spid="7" grpId="0"/>
      <p:bldP spid="11" grpId="0" animBg="1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D0DCC-95BD-43CC-9818-F2E4716E8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AA6B49-6F71-4787-BACB-02939010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" y="2263837"/>
            <a:ext cx="12090401" cy="1163101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+mn-lt"/>
              </a:rPr>
              <a:t>Thank you!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AC0E2B-DF4E-44E2-AC12-C3EE4D582A8E}"/>
              </a:ext>
            </a:extLst>
          </p:cNvPr>
          <p:cNvSpPr/>
          <p:nvPr/>
        </p:nvSpPr>
        <p:spPr>
          <a:xfrm>
            <a:off x="4774757" y="3555537"/>
            <a:ext cx="364534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Alexandra Arntsen (NRG Systems)</a:t>
            </a:r>
          </a:p>
          <a:p>
            <a:r>
              <a:rPr lang="en-US" sz="1600" dirty="0"/>
              <a:t>aea@nrgsystems.com</a:t>
            </a:r>
          </a:p>
          <a:p>
            <a:endParaRPr lang="en-US" sz="1600" dirty="0"/>
          </a:p>
          <a:p>
            <a:r>
              <a:rPr lang="en-US" dirty="0"/>
              <a:t>Alexandra St. </a:t>
            </a:r>
            <a:r>
              <a:rPr lang="en-US" dirty="0" err="1"/>
              <a:t>Pé</a:t>
            </a:r>
            <a:r>
              <a:rPr lang="en-US" dirty="0"/>
              <a:t> (RWE Renewables)</a:t>
            </a:r>
          </a:p>
          <a:p>
            <a:r>
              <a:rPr lang="en-US" sz="1600" dirty="0" err="1"/>
              <a:t>alexandra.st.pe@rwe.com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DB349D-BB03-294C-9AED-FE8E0F3EF2BA}"/>
              </a:ext>
            </a:extLst>
          </p:cNvPr>
          <p:cNvSpPr/>
          <p:nvPr/>
        </p:nvSpPr>
        <p:spPr>
          <a:xfrm>
            <a:off x="9353550" y="76199"/>
            <a:ext cx="2736850" cy="1530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34FA88C-FCBA-C841-853E-A3C2A60B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E401C8-3AC2-0A40-980E-2CC1604606A5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181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4920249B-F229-BB48-B32A-6D45F962E0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7352" y="4805785"/>
            <a:ext cx="752046" cy="7520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E06573-168B-704C-8819-C7F9BB1ED67E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E5B111-EC1D-064D-ADD0-1E749105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40" y="2924263"/>
            <a:ext cx="1765300" cy="362055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Agenda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BED2B0-4C06-4649-AF6E-71F075FD5976}"/>
              </a:ext>
            </a:extLst>
          </p:cNvPr>
          <p:cNvSpPr/>
          <p:nvPr/>
        </p:nvSpPr>
        <p:spPr>
          <a:xfrm>
            <a:off x="3063956" y="4798954"/>
            <a:ext cx="818838" cy="7588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73A48C-CF98-8A47-A76C-F8EF9B3EC236}"/>
              </a:ext>
            </a:extLst>
          </p:cNvPr>
          <p:cNvSpPr/>
          <p:nvPr/>
        </p:nvSpPr>
        <p:spPr>
          <a:xfrm>
            <a:off x="3063956" y="1273904"/>
            <a:ext cx="818838" cy="7588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7ECCE1-CEB7-4E45-8E80-99098C3DABE4}"/>
              </a:ext>
            </a:extLst>
          </p:cNvPr>
          <p:cNvSpPr/>
          <p:nvPr/>
        </p:nvSpPr>
        <p:spPr>
          <a:xfrm>
            <a:off x="3987600" y="1237843"/>
            <a:ext cx="61845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Function and approach of the </a:t>
            </a:r>
          </a:p>
          <a:p>
            <a:r>
              <a:rPr lang="en-US" sz="2400" b="1" dirty="0"/>
              <a:t>Site Suitability Subgroup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F61D6713-CB37-D34A-9531-F9FAC6F77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85" y="1302773"/>
            <a:ext cx="401986" cy="701138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AE95DA25-7F13-6C4F-9388-5830CD7413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75" y="2364057"/>
            <a:ext cx="734830" cy="73483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93C5EB4-E62F-414C-AF43-6B6FDEA1E6B2}"/>
              </a:ext>
            </a:extLst>
          </p:cNvPr>
          <p:cNvSpPr/>
          <p:nvPr/>
        </p:nvSpPr>
        <p:spPr>
          <a:xfrm>
            <a:off x="3726771" y="2346414"/>
            <a:ext cx="818838" cy="7588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59F564-F035-1044-933A-97562B37869A}"/>
              </a:ext>
            </a:extLst>
          </p:cNvPr>
          <p:cNvSpPr/>
          <p:nvPr/>
        </p:nvSpPr>
        <p:spPr>
          <a:xfrm>
            <a:off x="4650415" y="2451418"/>
            <a:ext cx="6184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Leveraging an open source approach: TACT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9BF35F-CAB8-834E-B157-916F3D2AD7FE}"/>
              </a:ext>
            </a:extLst>
          </p:cNvPr>
          <p:cNvSpPr/>
          <p:nvPr/>
        </p:nvSpPr>
        <p:spPr>
          <a:xfrm>
            <a:off x="3736449" y="3599521"/>
            <a:ext cx="818838" cy="7588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086A7E-E890-E94F-8E18-90AA4C2E1592}"/>
              </a:ext>
            </a:extLst>
          </p:cNvPr>
          <p:cNvSpPr/>
          <p:nvPr/>
        </p:nvSpPr>
        <p:spPr>
          <a:xfrm>
            <a:off x="4610990" y="3752451"/>
            <a:ext cx="6464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Best practice framework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AC04F9-2997-8841-9C73-F32FD8BC6E71}"/>
              </a:ext>
            </a:extLst>
          </p:cNvPr>
          <p:cNvSpPr/>
          <p:nvPr/>
        </p:nvSpPr>
        <p:spPr>
          <a:xfrm>
            <a:off x="9721850" y="0"/>
            <a:ext cx="2470150" cy="1377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9202469-9F56-DB48-B6E1-47236B1CB0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25" b="98870" l="22105" r="77193">
                        <a14:foregroundMark x1="41754" y1="9040" x2="47018" y2="4520"/>
                        <a14:foregroundMark x1="50877" y1="2825" x2="56140" y2="7910"/>
                        <a14:foregroundMark x1="73333" y1="35028" x2="73684" y2="49153"/>
                        <a14:foregroundMark x1="77193" y1="63842" x2="76842" y2="74011"/>
                        <a14:foregroundMark x1="22807" y1="58757" x2="22807" y2="71186"/>
                        <a14:foregroundMark x1="43158" y1="89266" x2="48070" y2="94915"/>
                        <a14:foregroundMark x1="49825" y1="98870" x2="49825" y2="98870"/>
                        <a14:foregroundMark x1="21754" y1="57627" x2="22456" y2="77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94" t="1007" r="18026"/>
          <a:stretch/>
        </p:blipFill>
        <p:spPr>
          <a:xfrm>
            <a:off x="3804852" y="3619935"/>
            <a:ext cx="715223" cy="710222"/>
          </a:xfrm>
          <a:prstGeom prst="rect">
            <a:avLst/>
          </a:prstGeom>
        </p:spPr>
      </p:pic>
      <p:pic>
        <p:nvPicPr>
          <p:cNvPr id="32" name="Picture 3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B9A7CBF-B709-D840-BDFA-8CE7A280B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714" y="73436"/>
            <a:ext cx="2029686" cy="12139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ABC5DD0-265A-114B-A310-1DAA86890B68}"/>
              </a:ext>
            </a:extLst>
          </p:cNvPr>
          <p:cNvSpPr/>
          <p:nvPr/>
        </p:nvSpPr>
        <p:spPr>
          <a:xfrm>
            <a:off x="4041062" y="4980258"/>
            <a:ext cx="6464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6435629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CD4BD-0BA1-214F-AFEC-57C95A8F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6C73-46DD-8845-83E1-7F1D6BA02BE4}" type="slidenum">
              <a:rPr lang="en-US" smtClean="0"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380E1C-7482-E34F-96B9-F713ACD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48" y="429862"/>
            <a:ext cx="10374284" cy="362055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+mn-lt"/>
              </a:rPr>
              <a:t>CFARS Site Suitability Subgroup: Motivation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6F3784C-1A1D-EC41-9666-2A786BFCD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58" y="3098977"/>
            <a:ext cx="855281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 is imperative that we accurately measure and understand a project site’s TI conditions during a pre-construction site suitability assessment: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For choosing a suitable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turbine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optimal suitability modeling to ensure an appropriate operating strategy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13.png">
            <a:extLst>
              <a:ext uri="{FF2B5EF4-FFF2-40B4-BE49-F238E27FC236}">
                <a16:creationId xmlns:a16="http://schemas.microsoft.com/office/drawing/2014/main" id="{E6A8DE06-388B-9149-82F6-1D86661F339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983832" y="1269916"/>
            <a:ext cx="2650343" cy="1197174"/>
          </a:xfrm>
          <a:prstGeom prst="rect">
            <a:avLst/>
          </a:prstGeom>
          <a:ln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81F115-1DE5-A246-8A24-D755F5FDDB45}"/>
              </a:ext>
            </a:extLst>
          </p:cNvPr>
          <p:cNvSpPr txBox="1"/>
          <p:nvPr/>
        </p:nvSpPr>
        <p:spPr>
          <a:xfrm>
            <a:off x="683858" y="1329894"/>
            <a:ext cx="6489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Site Suitability Subgroup Focus: </a:t>
            </a:r>
            <a:r>
              <a:rPr lang="en-US" sz="3200" b="1" dirty="0"/>
              <a:t>Turbulence Intensity</a:t>
            </a:r>
          </a:p>
        </p:txBody>
      </p:sp>
    </p:spTree>
    <p:extLst>
      <p:ext uri="{BB962C8B-B14F-4D97-AF65-F5344CB8AC3E}">
        <p14:creationId xmlns:p14="http://schemas.microsoft.com/office/powerpoint/2010/main" val="268699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70CFD0-E4BE-3D40-9D6E-74AB7C2124D3}"/>
              </a:ext>
            </a:extLst>
          </p:cNvPr>
          <p:cNvSpPr/>
          <p:nvPr/>
        </p:nvSpPr>
        <p:spPr>
          <a:xfrm>
            <a:off x="10005934" y="76199"/>
            <a:ext cx="2084466" cy="1219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E98F2A-342D-4DD4-9283-918E773DF44B}"/>
              </a:ext>
            </a:extLst>
          </p:cNvPr>
          <p:cNvGraphicFramePr/>
          <p:nvPr/>
        </p:nvGraphicFramePr>
        <p:xfrm>
          <a:off x="368808" y="1054867"/>
          <a:ext cx="102108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F3EA528-4312-4C0A-97CE-D90DB6CFA3A0}"/>
              </a:ext>
            </a:extLst>
          </p:cNvPr>
          <p:cNvSpPr/>
          <p:nvPr/>
        </p:nvSpPr>
        <p:spPr>
          <a:xfrm>
            <a:off x="1909822" y="4064733"/>
            <a:ext cx="85905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/>
              <a:t>Open source tool </a:t>
            </a:r>
            <a:r>
              <a:rPr lang="en-US" sz="2000" dirty="0"/>
              <a:t>to compare and </a:t>
            </a:r>
            <a:r>
              <a:rPr lang="en-US" sz="2000" i="1" dirty="0"/>
              <a:t>assess multiple adjusted RSD TI methods’ performance using best-practice TI evaluation metrics and sensitivity analyses on a site-by-site basis</a:t>
            </a:r>
          </a:p>
          <a:p>
            <a:r>
              <a:rPr lang="en-US" sz="2000" b="1" i="1" dirty="0"/>
              <a:t>Development of best practice framework for s</a:t>
            </a:r>
            <a:r>
              <a:rPr lang="en-US" sz="2000" b="1" dirty="0"/>
              <a:t>takeholder collaboration, which leverages the open source tool, </a:t>
            </a:r>
            <a:r>
              <a:rPr lang="en-US" sz="2000" dirty="0"/>
              <a:t>to determine acceptable loads bias thresholds from adjusted RSD TI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7D8C5-6FF7-4B1F-A992-E077E305CA50}"/>
              </a:ext>
            </a:extLst>
          </p:cNvPr>
          <p:cNvSpPr/>
          <p:nvPr/>
        </p:nvSpPr>
        <p:spPr>
          <a:xfrm>
            <a:off x="1811438" y="2768099"/>
            <a:ext cx="868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/>
              <a:t>Collaboration</a:t>
            </a:r>
            <a:r>
              <a:rPr lang="en-US" sz="2000" dirty="0"/>
              <a:t> between a variety of stakeholders to share and test methods for adjusting and benchmarking turbulence intensity from RSDs</a:t>
            </a:r>
            <a:endParaRPr lang="en-US" sz="20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AB7F9-75D9-45A4-8432-3327643AFD65}"/>
              </a:ext>
            </a:extLst>
          </p:cNvPr>
          <p:cNvSpPr/>
          <p:nvPr/>
        </p:nvSpPr>
        <p:spPr>
          <a:xfrm>
            <a:off x="1811438" y="1451861"/>
            <a:ext cx="87681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/>
              <a:t>A demand for greater understanding and minimization of the bias between remote sensing devices and cup anemometers for </a:t>
            </a:r>
            <a:r>
              <a:rPr lang="en-US" sz="2000" b="1" dirty="0"/>
              <a:t>turbulence intensity (TI) </a:t>
            </a:r>
            <a:r>
              <a:rPr lang="en-US" sz="2000" dirty="0"/>
              <a:t>measurements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4F0524-F77F-C148-B631-C734ABA5DD7F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The Site Suitability Subgroup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8835E-3FCD-8E4F-83C3-461F6213D30F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FE87B0-F0F6-714B-A7BC-3DB5EC3923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270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0F2C-BB73-B64D-ACDE-95C1DE03C2FA}"/>
              </a:ext>
            </a:extLst>
          </p:cNvPr>
          <p:cNvSpPr/>
          <p:nvPr/>
        </p:nvSpPr>
        <p:spPr>
          <a:xfrm>
            <a:off x="1706879" y="2705725"/>
            <a:ext cx="921327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Advantages gained by adopting an open source model 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202B0-9BAF-0742-9C34-25741C20C7EC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BE6D72-1784-E243-A883-73FFB268F89A}"/>
              </a:ext>
            </a:extLst>
          </p:cNvPr>
          <p:cNvSpPr/>
          <p:nvPr/>
        </p:nvSpPr>
        <p:spPr>
          <a:xfrm>
            <a:off x="9835265" y="76199"/>
            <a:ext cx="2291788" cy="1319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E0F9FD3-661F-0345-8F40-6CA1B48C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04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ADD9EF-D07E-4354-9BF2-D2DEBE43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690"/>
            <a:ext cx="10374284" cy="848310"/>
          </a:xfrm>
        </p:spPr>
        <p:txBody>
          <a:bodyPr/>
          <a:lstStyle/>
          <a:p>
            <a:br>
              <a:rPr lang="en-US" sz="2800" dirty="0">
                <a:solidFill>
                  <a:schemeClr val="tx1"/>
                </a:solidFill>
                <a:latin typeface="+mn-lt"/>
              </a:rPr>
            </a:b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D0915B6-0F34-AE4E-98E3-1BAF97BE712D}"/>
              </a:ext>
            </a:extLst>
          </p:cNvPr>
          <p:cNvSpPr/>
          <p:nvPr/>
        </p:nvSpPr>
        <p:spPr>
          <a:xfrm>
            <a:off x="7668067" y="2479938"/>
            <a:ext cx="1470633" cy="125014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0F7CFC9-AF24-C94D-B097-BF7B63EB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520" y="1518574"/>
            <a:ext cx="1049651" cy="1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D44FAD-83D0-E248-AAA3-E1498C44F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78" y="1633475"/>
            <a:ext cx="1958270" cy="145437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23C8921-671D-D147-BFD0-FCA80C657D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r="8093"/>
          <a:stretch/>
        </p:blipFill>
        <p:spPr>
          <a:xfrm>
            <a:off x="331449" y="3144121"/>
            <a:ext cx="4155443" cy="7189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4F6F2EB8-EBA7-B746-9833-D3656BFE3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36" b="89941" l="10000" r="90000">
                        <a14:foregroundMark x1="33523" y1="10947" x2="22500" y2="8136"/>
                        <a14:foregroundMark x1="58068" y1="37870" x2="58068" y2="37870"/>
                        <a14:foregroundMark x1="51591" y1="29882" x2="62727" y2="56509"/>
                        <a14:foregroundMark x1="52727" y1="30621" x2="37841" y2="22189"/>
                        <a14:foregroundMark x1="37841" y1="22189" x2="40000" y2="21450"/>
                        <a14:foregroundMark x1="57273" y1="48817" x2="61023" y2="77219"/>
                        <a14:foregroundMark x1="73182" y1="74704" x2="56136" y2="75592"/>
                        <a14:foregroundMark x1="56136" y1="75592" x2="55909" y2="75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27" y="2341350"/>
            <a:ext cx="689019" cy="821831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B3B24EFD-A047-5F47-A2C6-69EE353BB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36" b="89941" l="10000" r="90000">
                        <a14:foregroundMark x1="33523" y1="10947" x2="22500" y2="8136"/>
                        <a14:foregroundMark x1="58068" y1="37870" x2="58068" y2="37870"/>
                        <a14:foregroundMark x1="51591" y1="29882" x2="62727" y2="56509"/>
                        <a14:foregroundMark x1="52727" y1="30621" x2="37841" y2="22189"/>
                        <a14:foregroundMark x1="37841" y1="22189" x2="40000" y2="21450"/>
                        <a14:foregroundMark x1="57273" y1="48817" x2="61023" y2="77219"/>
                        <a14:foregroundMark x1="73182" y1="74704" x2="56136" y2="75592"/>
                        <a14:foregroundMark x1="56136" y1="75592" x2="55909" y2="75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130" y="2341349"/>
            <a:ext cx="768888" cy="821831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C05296C5-54B5-F84D-8BDB-7A49A6F13FC2}"/>
              </a:ext>
            </a:extLst>
          </p:cNvPr>
          <p:cNvSpPr/>
          <p:nvPr/>
        </p:nvSpPr>
        <p:spPr>
          <a:xfrm>
            <a:off x="6761208" y="2950245"/>
            <a:ext cx="814393" cy="32224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E8286F2C-0DBC-414F-B075-5076CC52B88D}"/>
              </a:ext>
            </a:extLst>
          </p:cNvPr>
          <p:cNvSpPr/>
          <p:nvPr/>
        </p:nvSpPr>
        <p:spPr>
          <a:xfrm>
            <a:off x="9246495" y="2926729"/>
            <a:ext cx="814393" cy="32224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A3957C-42CC-5141-B5DE-F4C75D7BA2AF}"/>
              </a:ext>
            </a:extLst>
          </p:cNvPr>
          <p:cNvSpPr/>
          <p:nvPr/>
        </p:nvSpPr>
        <p:spPr>
          <a:xfrm>
            <a:off x="10169250" y="2472763"/>
            <a:ext cx="1478043" cy="125171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site-specific project results</a:t>
            </a: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332E0BF8-AEE4-D44E-AFB2-F123D8C70C37}"/>
              </a:ext>
            </a:extLst>
          </p:cNvPr>
          <p:cNvSpPr/>
          <p:nvPr/>
        </p:nvSpPr>
        <p:spPr>
          <a:xfrm>
            <a:off x="4802697" y="2868585"/>
            <a:ext cx="466257" cy="472852"/>
          </a:xfrm>
          <a:prstGeom prst="plus">
            <a:avLst>
              <a:gd name="adj" fmla="val 3964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80F8CBF9-3BDB-9140-B5C3-D65B11D84B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59" y="2576529"/>
            <a:ext cx="828242" cy="10679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366D805-C54A-884C-857C-ECA765CFEBC6}"/>
              </a:ext>
            </a:extLst>
          </p:cNvPr>
          <p:cNvSpPr txBox="1"/>
          <p:nvPr/>
        </p:nvSpPr>
        <p:spPr>
          <a:xfrm>
            <a:off x="729489" y="4064570"/>
            <a:ext cx="335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project data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9AE863-6FAA-7A4B-906A-A43D826798F2}"/>
              </a:ext>
            </a:extLst>
          </p:cNvPr>
          <p:cNvSpPr txBox="1"/>
          <p:nvPr/>
        </p:nvSpPr>
        <p:spPr>
          <a:xfrm>
            <a:off x="4658066" y="3788214"/>
            <a:ext cx="271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Config File</a:t>
            </a:r>
          </a:p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(select metadata)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47263C-6A93-D940-B16E-0B6B926466BE}"/>
              </a:ext>
            </a:extLst>
          </p:cNvPr>
          <p:cNvSpPr txBox="1"/>
          <p:nvPr/>
        </p:nvSpPr>
        <p:spPr>
          <a:xfrm>
            <a:off x="7304111" y="3863021"/>
            <a:ext cx="21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processes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716CD2-42C8-E940-9E39-7F1325A4DE87}"/>
              </a:ext>
            </a:extLst>
          </p:cNvPr>
          <p:cNvSpPr txBox="1"/>
          <p:nvPr/>
        </p:nvSpPr>
        <p:spPr>
          <a:xfrm>
            <a:off x="9900907" y="3788213"/>
            <a:ext cx="175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standardized results</a:t>
            </a:r>
          </a:p>
        </p:txBody>
      </p:sp>
      <p:pic>
        <p:nvPicPr>
          <p:cNvPr id="37" name="Picture 36" descr="A red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C47381FD-2B7A-9148-8CD8-3B5767B89E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23" b="91729" l="3105" r="96242">
                        <a14:foregroundMark x1="8170" y1="43609" x2="3105" y2="45113"/>
                        <a14:foregroundMark x1="7516" y1="92481" x2="10784" y2="90226"/>
                        <a14:foregroundMark x1="87745" y1="10150" x2="92484" y2="9023"/>
                        <a14:foregroundMark x1="96242" y1="53759" x2="94935" y2="36466"/>
                        <a14:foregroundMark x1="13072" y1="54511" x2="11438" y2="53008"/>
                        <a14:foregroundMark x1="21569" y1="54511" x2="20261" y2="50752"/>
                        <a14:foregroundMark x1="25930" y1="50752" x2="25327" y2="48496"/>
                        <a14:foregroundMark x1="26433" y1="52632" x2="25930" y2="50752"/>
                        <a14:foregroundMark x1="26634" y1="53383" x2="26433" y2="52632"/>
                        <a14:foregroundMark x1="32680" y1="45113" x2="34477" y2="51504"/>
                        <a14:foregroundMark x1="40196" y1="40977" x2="41176" y2="46617"/>
                        <a14:foregroundMark x1="44608" y1="39850" x2="45261" y2="43609"/>
                        <a14:foregroundMark x1="52941" y1="37594" x2="53268" y2="42481"/>
                        <a14:foregroundMark x1="65284" y1="51880" x2="65850" y2="53759"/>
                        <a14:foregroundMark x1="64379" y1="48872" x2="65284" y2="51880"/>
                        <a14:foregroundMark x1="69118" y1="34211" x2="69935" y2="40226"/>
                        <a14:foregroundMark x1="75000" y1="34211" x2="75980" y2="39850"/>
                        <a14:foregroundMark x1="79902" y1="25564" x2="80392" y2="25940"/>
                        <a14:foregroundMark x1="86438" y1="23308" x2="86601" y2="26692"/>
                        <a14:backgroundMark x1="11765" y1="63534" x2="14216" y2="64286"/>
                        <a14:backgroundMark x1="19118" y1="58647" x2="19771" y2="62406"/>
                        <a14:backgroundMark x1="15523" y1="48120" x2="13072" y2="47744"/>
                        <a14:backgroundMark x1="26797" y1="40977" x2="31046" y2="39098"/>
                        <a14:backgroundMark x1="49346" y1="32707" x2="54085" y2="30451"/>
                        <a14:backgroundMark x1="27941" y1="50752" x2="27941" y2="50752"/>
                        <a14:backgroundMark x1="28105" y1="52632" x2="28105" y2="52632"/>
                        <a14:backgroundMark x1="28105" y1="69173" x2="28105" y2="69173"/>
                        <a14:backgroundMark x1="47549" y1="54511" x2="47549" y2="54511"/>
                        <a14:backgroundMark x1="81373" y1="39850" x2="81373" y2="39850"/>
                        <a14:backgroundMark x1="81536" y1="39474" x2="81536" y2="39474"/>
                        <a14:backgroundMark x1="81046" y1="34586" x2="81046" y2="34586"/>
                        <a14:backgroundMark x1="62418" y1="36090" x2="62418" y2="36090"/>
                        <a14:backgroundMark x1="62418" y1="51880" x2="62418" y2="51880"/>
                        <a14:backgroundMark x1="63235" y1="42105" x2="63235" y2="42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8305">
            <a:off x="1131388" y="2270940"/>
            <a:ext cx="2625569" cy="113295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345B2E0-47B1-5945-B892-7A0926628F80}"/>
              </a:ext>
            </a:extLst>
          </p:cNvPr>
          <p:cNvGrpSpPr/>
          <p:nvPr/>
        </p:nvGrpSpPr>
        <p:grpSpPr>
          <a:xfrm>
            <a:off x="5347578" y="4471492"/>
            <a:ext cx="1392797" cy="461665"/>
            <a:chOff x="5430081" y="5038755"/>
            <a:chExt cx="1392797" cy="4616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7E3534-E99E-244D-AA55-10059FBAFA97}"/>
                </a:ext>
              </a:extLst>
            </p:cNvPr>
            <p:cNvSpPr txBox="1"/>
            <p:nvPr/>
          </p:nvSpPr>
          <p:spPr>
            <a:xfrm>
              <a:off x="5430081" y="5038755"/>
              <a:ext cx="1392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Open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4C05B5-23CC-1344-82AD-9B1631B12075}"/>
                </a:ext>
              </a:extLst>
            </p:cNvPr>
            <p:cNvSpPr/>
            <p:nvPr/>
          </p:nvSpPr>
          <p:spPr>
            <a:xfrm>
              <a:off x="5684083" y="5123034"/>
              <a:ext cx="884792" cy="323133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6703FC5-8DE9-364D-9C64-6D7128C1E3F6}"/>
              </a:ext>
            </a:extLst>
          </p:cNvPr>
          <p:cNvGrpSpPr/>
          <p:nvPr/>
        </p:nvGrpSpPr>
        <p:grpSpPr>
          <a:xfrm>
            <a:off x="7767180" y="4433902"/>
            <a:ext cx="1392797" cy="461665"/>
            <a:chOff x="5430081" y="5038755"/>
            <a:chExt cx="1392797" cy="46166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61F46E-5AF5-574D-87AE-CD69128BE6A4}"/>
                </a:ext>
              </a:extLst>
            </p:cNvPr>
            <p:cNvSpPr txBox="1"/>
            <p:nvPr/>
          </p:nvSpPr>
          <p:spPr>
            <a:xfrm>
              <a:off x="5430081" y="5038755"/>
              <a:ext cx="1392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Open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B036B9A-3BDA-204B-8D6A-33BA649BB141}"/>
                </a:ext>
              </a:extLst>
            </p:cNvPr>
            <p:cNvSpPr/>
            <p:nvPr/>
          </p:nvSpPr>
          <p:spPr>
            <a:xfrm>
              <a:off x="5684083" y="5123034"/>
              <a:ext cx="884792" cy="323133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69B2950-0975-F741-B576-8CD24D716D6A}"/>
              </a:ext>
            </a:extLst>
          </p:cNvPr>
          <p:cNvGrpSpPr/>
          <p:nvPr/>
        </p:nvGrpSpPr>
        <p:grpSpPr>
          <a:xfrm>
            <a:off x="10107100" y="4434117"/>
            <a:ext cx="1392797" cy="461665"/>
            <a:chOff x="5430081" y="5038755"/>
            <a:chExt cx="1392797" cy="46166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0F55D7-1C60-7541-BAEA-7C39E0AE4936}"/>
                </a:ext>
              </a:extLst>
            </p:cNvPr>
            <p:cNvSpPr txBox="1"/>
            <p:nvPr/>
          </p:nvSpPr>
          <p:spPr>
            <a:xfrm>
              <a:off x="5430081" y="5038755"/>
              <a:ext cx="1392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Open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0FBB76-6661-F04A-9D0A-01A7D76E2DA4}"/>
                </a:ext>
              </a:extLst>
            </p:cNvPr>
            <p:cNvSpPr/>
            <p:nvPr/>
          </p:nvSpPr>
          <p:spPr>
            <a:xfrm>
              <a:off x="5684083" y="5123034"/>
              <a:ext cx="884792" cy="323133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AA13DF-741C-BF44-B010-D60810516C3B}"/>
              </a:ext>
            </a:extLst>
          </p:cNvPr>
          <p:cNvSpPr txBox="1"/>
          <p:nvPr/>
        </p:nvSpPr>
        <p:spPr>
          <a:xfrm>
            <a:off x="475761" y="5385055"/>
            <a:ext cx="1148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Closed-data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open-methods</a:t>
            </a:r>
            <a:r>
              <a:rPr lang="en-US" sz="2800" b="1" dirty="0"/>
              <a:t> </a:t>
            </a:r>
            <a:r>
              <a:rPr lang="en-US" sz="2800" dirty="0"/>
              <a:t>enabled by opensource tool design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AF7151BE-E7CD-3047-BF84-EF5E80E7702E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E2AA95-58E2-4045-9D89-2A59ECD5A22E}"/>
              </a:ext>
            </a:extLst>
          </p:cNvPr>
          <p:cNvSpPr txBox="1"/>
          <p:nvPr/>
        </p:nvSpPr>
        <p:spPr>
          <a:xfrm>
            <a:off x="3586913" y="6256609"/>
            <a:ext cx="579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/CFARS/</a:t>
            </a:r>
            <a:r>
              <a:rPr lang="en-US" b="1" dirty="0" err="1"/>
              <a:t>site_suitability_tool</a:t>
            </a:r>
            <a:endParaRPr lang="en-US" b="1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991C386-4E95-E54F-B836-25F173007988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C6C3C4-D678-E242-9D0A-AE8D17D88972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EFBB892-12D9-F047-AECC-4904BA5E45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E8D05332-9466-3B4F-B34A-213B98C6C8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36" y="6289920"/>
            <a:ext cx="331778" cy="3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4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B1C68CC-96C6-2F47-B515-34B1A814B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4644" r="8512"/>
          <a:stretch/>
        </p:blipFill>
        <p:spPr>
          <a:xfrm>
            <a:off x="6093928" y="3832273"/>
            <a:ext cx="3963936" cy="2685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3743ED-0D2C-7746-854C-F0F2EF43E1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4988" r="6812"/>
          <a:stretch/>
        </p:blipFill>
        <p:spPr>
          <a:xfrm>
            <a:off x="6164325" y="1097920"/>
            <a:ext cx="3963937" cy="26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1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A93A2D-76BA-DB49-97A0-33BEB9DEBCD6}"/>
              </a:ext>
            </a:extLst>
          </p:cNvPr>
          <p:cNvSpPr/>
          <p:nvPr/>
        </p:nvSpPr>
        <p:spPr>
          <a:xfrm>
            <a:off x="9724438" y="76199"/>
            <a:ext cx="2367666" cy="133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CD68-386F-4992-9437-3FDAEB7E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E1E2DA-B82D-0E4F-A2F4-11AD6150F7A6}"/>
              </a:ext>
            </a:extLst>
          </p:cNvPr>
          <p:cNvSpPr/>
          <p:nvPr/>
        </p:nvSpPr>
        <p:spPr>
          <a:xfrm>
            <a:off x="2455800" y="3301092"/>
            <a:ext cx="1470633" cy="1250146"/>
          </a:xfrm>
          <a:prstGeom prst="hexagon">
            <a:avLst/>
          </a:prstGeom>
          <a:solidFill>
            <a:srgbClr val="FF863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TACT.py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5FC3A48-8746-E243-9847-70172468031C}"/>
              </a:ext>
            </a:extLst>
          </p:cNvPr>
          <p:cNvSpPr txBox="1">
            <a:spLocks/>
          </p:cNvSpPr>
          <p:nvPr/>
        </p:nvSpPr>
        <p:spPr>
          <a:xfrm>
            <a:off x="-8313" y="320031"/>
            <a:ext cx="10374284" cy="362055"/>
          </a:xfrm>
          <a:prstGeom prst="rect">
            <a:avLst/>
          </a:prstGeom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Advantage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96CF-E080-1E4A-B6F7-B0B89FAC93FD}"/>
              </a:ext>
            </a:extLst>
          </p:cNvPr>
          <p:cNvSpPr txBox="1"/>
          <p:nvPr/>
        </p:nvSpPr>
        <p:spPr>
          <a:xfrm>
            <a:off x="275478" y="926374"/>
            <a:ext cx="585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  = a better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928C-72B7-A745-A793-1FA645CED5D3}"/>
              </a:ext>
            </a:extLst>
          </p:cNvPr>
          <p:cNvSpPr/>
          <p:nvPr/>
        </p:nvSpPr>
        <p:spPr>
          <a:xfrm>
            <a:off x="0" y="6680200"/>
            <a:ext cx="12192000" cy="1918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C1716-2814-9843-8734-3B285B5B8915}"/>
              </a:ext>
            </a:extLst>
          </p:cNvPr>
          <p:cNvSpPr/>
          <p:nvPr/>
        </p:nvSpPr>
        <p:spPr>
          <a:xfrm>
            <a:off x="9345706" y="76199"/>
            <a:ext cx="2791759" cy="1506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CE464D4-9E28-344F-8B93-3FB964CC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64" y="75925"/>
            <a:ext cx="2029686" cy="1213904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37E0E767-7F31-1644-A1A5-6D01358AF3DB}"/>
              </a:ext>
            </a:extLst>
          </p:cNvPr>
          <p:cNvSpPr/>
          <p:nvPr/>
        </p:nvSpPr>
        <p:spPr>
          <a:xfrm>
            <a:off x="2455800" y="1929494"/>
            <a:ext cx="1470633" cy="125014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Consensus on comparison metrics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E2953F3-EA14-5146-B175-7205D37E4EB5}"/>
              </a:ext>
            </a:extLst>
          </p:cNvPr>
          <p:cNvSpPr/>
          <p:nvPr/>
        </p:nvSpPr>
        <p:spPr>
          <a:xfrm>
            <a:off x="3744476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504733C-AF67-FB4B-A70E-312CEFF6AC94}"/>
              </a:ext>
            </a:extLst>
          </p:cNvPr>
          <p:cNvSpPr/>
          <p:nvPr/>
        </p:nvSpPr>
        <p:spPr>
          <a:xfrm>
            <a:off x="3744475" y="400704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BBD4F73-5946-2641-9E6E-99A625B9A32C}"/>
              </a:ext>
            </a:extLst>
          </p:cNvPr>
          <p:cNvSpPr/>
          <p:nvPr/>
        </p:nvSpPr>
        <p:spPr>
          <a:xfrm>
            <a:off x="2455800" y="4672690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05B60C-8AF1-BF41-9239-269CC0340869}"/>
              </a:ext>
            </a:extLst>
          </p:cNvPr>
          <p:cNvSpPr/>
          <p:nvPr/>
        </p:nvSpPr>
        <p:spPr>
          <a:xfrm>
            <a:off x="1167124" y="4019095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26D06C8-89B0-AE44-A3EB-81C5E441A3C0}"/>
              </a:ext>
            </a:extLst>
          </p:cNvPr>
          <p:cNvSpPr/>
          <p:nvPr/>
        </p:nvSpPr>
        <p:spPr>
          <a:xfrm>
            <a:off x="1167124" y="2598857"/>
            <a:ext cx="1470633" cy="1250146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20737-4767-BE41-AF5B-F0DEF8F1CFB5}"/>
              </a:ext>
            </a:extLst>
          </p:cNvPr>
          <p:cNvSpPr txBox="1"/>
          <p:nvPr/>
        </p:nvSpPr>
        <p:spPr>
          <a:xfrm>
            <a:off x="7363209" y="2404860"/>
            <a:ext cx="275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Bias Error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7B68B-971E-6B4C-93FB-C72BE67F8E74}"/>
              </a:ext>
            </a:extLst>
          </p:cNvPr>
          <p:cNvSpPr txBox="1"/>
          <p:nvPr/>
        </p:nvSpPr>
        <p:spPr>
          <a:xfrm>
            <a:off x="7363209" y="2971388"/>
            <a:ext cx="275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Root Mean Square 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AD1E7B-EAE7-A048-BF3A-0A7E7DD5592E}"/>
              </a:ext>
            </a:extLst>
          </p:cNvPr>
          <p:cNvSpPr txBox="1"/>
          <p:nvPr/>
        </p:nvSpPr>
        <p:spPr>
          <a:xfrm>
            <a:off x="7363209" y="3592708"/>
            <a:ext cx="275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similarity tests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CF41E02-2143-4444-A6FF-3B0D5D4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8" y="2207664"/>
            <a:ext cx="582896" cy="582896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2445FB04-5EDE-1649-B710-79F80D447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255" y="2790560"/>
            <a:ext cx="582896" cy="582896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91F0D2FE-B514-424C-901C-EB9EC084E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703" y="3389695"/>
            <a:ext cx="582896" cy="5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476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5998</TotalTime>
  <Words>1124</Words>
  <Application>Microsoft Macintosh PowerPoint</Application>
  <PresentationFormat>Widescreen</PresentationFormat>
  <Paragraphs>254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Site Suitability Subgroup: Accelerating Data-Driven Guidance  for RSD TI Corrections</vt:lpstr>
      <vt:lpstr>PowerPoint Presentation</vt:lpstr>
      <vt:lpstr>Agenda</vt:lpstr>
      <vt:lpstr>CFARS Site Suitability Subgroup: Motivation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CFARS General Meeting</dc:title>
  <dc:creator>Alexandra Arntsen</dc:creator>
  <cp:lastModifiedBy>Alexandra Arntsen</cp:lastModifiedBy>
  <cp:revision>58</cp:revision>
  <dcterms:created xsi:type="dcterms:W3CDTF">2021-04-02T15:24:55Z</dcterms:created>
  <dcterms:modified xsi:type="dcterms:W3CDTF">2021-04-12T21:10:50Z</dcterms:modified>
</cp:coreProperties>
</file>